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ntonio Bold" panose="020B0604020202020204" charset="0"/>
      <p:regular r:id="rId27"/>
    </p:embeddedFont>
    <p:embeddedFont>
      <p:font typeface="Antonio Ultra-Bold" panose="020B0604020202020204" charset="0"/>
      <p:regular r:id="rId28"/>
    </p:embeddedFont>
    <p:embeddedFont>
      <p:font typeface="Canva Sans" panose="020B0604020202020204" charset="0"/>
      <p:regular r:id="rId29"/>
    </p:embeddedFont>
    <p:embeddedFont>
      <p:font typeface="Canva Sans Bold" panose="020B0604020202020204" charset="0"/>
      <p:regular r:id="rId30"/>
    </p:embeddedFont>
    <p:embeddedFont>
      <p:font typeface="Codec Pro Bold" panose="020B0604020202020204" charset="0"/>
      <p:regular r:id="rId31"/>
    </p:embeddedFont>
    <p:embeddedFont>
      <p:font typeface="Cy Grotesk Key Bold" panose="020B0604020202020204" charset="0"/>
      <p:regular r:id="rId32"/>
    </p:embeddedFont>
    <p:embeddedFont>
      <p:font typeface="Poppins" panose="00000500000000000000" pitchFamily="2" charset="0"/>
      <p:regular r:id="rId33"/>
    </p:embeddedFont>
    <p:embeddedFont>
      <p:font typeface="Poppins Bold" panose="00000800000000000000" charset="0"/>
      <p:regular r:id="rId34"/>
    </p:embeddedFont>
    <p:embeddedFont>
      <p:font typeface="TT Commons Pro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82896" autoAdjust="0"/>
  </p:normalViewPr>
  <p:slideViewPr>
    <p:cSldViewPr>
      <p:cViewPr varScale="1">
        <p:scale>
          <a:sx n="48" d="100"/>
          <a:sy n="48" d="100"/>
        </p:scale>
        <p:origin x="1003"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sciencedirect.com/science/article/pii/S1746809424001757" TargetMode="External"/><Relationship Id="rId2" Type="http://schemas.openxmlformats.org/officeDocument/2006/relationships/hyperlink" Target="https://www.sciencedirect.com/science/article/pii/S2665917423000302" TargetMode="External"/><Relationship Id="rId1" Type="http://schemas.openxmlformats.org/officeDocument/2006/relationships/slideLayout" Target="../slideLayouts/slideLayout7.xml"/><Relationship Id="rId5" Type="http://schemas.openxmlformats.org/officeDocument/2006/relationships/hyperlink" Target="https://www.sciencedirect.com/science/article/pii/S0957417423019553" TargetMode="External"/><Relationship Id="rId4" Type="http://schemas.openxmlformats.org/officeDocument/2006/relationships/hyperlink" Target="https://www.sciencedirect.com/science/article/pii/S1687850724000104"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kaggle.com/datasets/sartajbhuvaji/brain-tumor-classification-mri" TargetMode="External"/><Relationship Id="rId2" Type="http://schemas.openxmlformats.org/officeDocument/2006/relationships/hyperlink" Target="https://www.kaggle.com/datasets/navoneel/brain-mri-images-for-brain-tumor-detection" TargetMode="External"/><Relationship Id="rId1" Type="http://schemas.openxmlformats.org/officeDocument/2006/relationships/slideLayout" Target="../slideLayouts/slideLayout7.xml"/><Relationship Id="rId4" Type="http://schemas.openxmlformats.org/officeDocument/2006/relationships/hyperlink" Target="https://arxiv.org/abs/2104.0029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sp>
        <p:nvSpPr>
          <p:cNvPr id="2" name="Freeform 2"/>
          <p:cNvSpPr/>
          <p:nvPr/>
        </p:nvSpPr>
        <p:spPr>
          <a:xfrm>
            <a:off x="9734345" y="1028700"/>
            <a:ext cx="7960083" cy="12060732"/>
          </a:xfrm>
          <a:custGeom>
            <a:avLst/>
            <a:gdLst/>
            <a:ahLst/>
            <a:cxnLst/>
            <a:rect l="l" t="t" r="r" b="b"/>
            <a:pathLst>
              <a:path w="7960083" h="12060732">
                <a:moveTo>
                  <a:pt x="0" y="0"/>
                </a:moveTo>
                <a:lnTo>
                  <a:pt x="7960083" y="0"/>
                </a:lnTo>
                <a:lnTo>
                  <a:pt x="7960083" y="12060732"/>
                </a:lnTo>
                <a:lnTo>
                  <a:pt x="0" y="12060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5727170"/>
            <a:ext cx="5819918" cy="157010"/>
            <a:chOff x="0" y="0"/>
            <a:chExt cx="1532818" cy="41352"/>
          </a:xfrm>
        </p:grpSpPr>
        <p:sp>
          <p:nvSpPr>
            <p:cNvPr id="4" name="Freeform 4"/>
            <p:cNvSpPr/>
            <p:nvPr/>
          </p:nvSpPr>
          <p:spPr>
            <a:xfrm>
              <a:off x="0" y="0"/>
              <a:ext cx="1532818" cy="41352"/>
            </a:xfrm>
            <a:custGeom>
              <a:avLst/>
              <a:gdLst/>
              <a:ahLst/>
              <a:cxnLst/>
              <a:rect l="l" t="t" r="r" b="b"/>
              <a:pathLst>
                <a:path w="1532818" h="41352">
                  <a:moveTo>
                    <a:pt x="20676" y="0"/>
                  </a:moveTo>
                  <a:lnTo>
                    <a:pt x="1512142" y="0"/>
                  </a:lnTo>
                  <a:cubicBezTo>
                    <a:pt x="1517625" y="0"/>
                    <a:pt x="1522884" y="2178"/>
                    <a:pt x="1526762" y="6056"/>
                  </a:cubicBezTo>
                  <a:cubicBezTo>
                    <a:pt x="1530640" y="9933"/>
                    <a:pt x="1532818" y="15192"/>
                    <a:pt x="1532818" y="20676"/>
                  </a:cubicBezTo>
                  <a:lnTo>
                    <a:pt x="1532818" y="20676"/>
                  </a:lnTo>
                  <a:cubicBezTo>
                    <a:pt x="1532818" y="32095"/>
                    <a:pt x="1523561" y="41352"/>
                    <a:pt x="1512142" y="41352"/>
                  </a:cubicBezTo>
                  <a:lnTo>
                    <a:pt x="20676" y="41352"/>
                  </a:lnTo>
                  <a:cubicBezTo>
                    <a:pt x="15192" y="41352"/>
                    <a:pt x="9933" y="39174"/>
                    <a:pt x="6056" y="35296"/>
                  </a:cubicBezTo>
                  <a:cubicBezTo>
                    <a:pt x="2178" y="31419"/>
                    <a:pt x="0" y="26160"/>
                    <a:pt x="0" y="20676"/>
                  </a:cubicBezTo>
                  <a:lnTo>
                    <a:pt x="0" y="20676"/>
                  </a:lnTo>
                  <a:cubicBezTo>
                    <a:pt x="0" y="15192"/>
                    <a:pt x="2178" y="9933"/>
                    <a:pt x="6056" y="6056"/>
                  </a:cubicBezTo>
                  <a:cubicBezTo>
                    <a:pt x="9933" y="2178"/>
                    <a:pt x="15192" y="0"/>
                    <a:pt x="20676" y="0"/>
                  </a:cubicBezTo>
                  <a:close/>
                </a:path>
              </a:pathLst>
            </a:custGeom>
            <a:solidFill>
              <a:srgbClr val="FFFFFF"/>
            </a:solidFill>
          </p:spPr>
        </p:sp>
        <p:sp>
          <p:nvSpPr>
            <p:cNvPr id="5" name="TextBox 5"/>
            <p:cNvSpPr txBox="1"/>
            <p:nvPr/>
          </p:nvSpPr>
          <p:spPr>
            <a:xfrm>
              <a:off x="0" y="-38100"/>
              <a:ext cx="1532818" cy="7945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822554"/>
            <a:ext cx="8424593" cy="3701415"/>
          </a:xfrm>
          <a:prstGeom prst="rect">
            <a:avLst/>
          </a:prstGeom>
        </p:spPr>
        <p:txBody>
          <a:bodyPr lIns="0" tIns="0" rIns="0" bIns="0" rtlCol="0" anchor="t">
            <a:spAutoFit/>
          </a:bodyPr>
          <a:lstStyle/>
          <a:p>
            <a:pPr algn="l">
              <a:lnSpc>
                <a:spcPts val="9630"/>
              </a:lnSpc>
            </a:pPr>
            <a:r>
              <a:rPr lang="en-US" sz="9000">
                <a:solidFill>
                  <a:srgbClr val="FFFFFF"/>
                </a:solidFill>
                <a:latin typeface="Antonio Ultra-Bold"/>
              </a:rPr>
              <a:t>BRAIN TUMOR  </a:t>
            </a:r>
          </a:p>
          <a:p>
            <a:pPr algn="l">
              <a:lnSpc>
                <a:spcPts val="9630"/>
              </a:lnSpc>
            </a:pPr>
            <a:r>
              <a:rPr lang="en-US" sz="9000">
                <a:solidFill>
                  <a:srgbClr val="FFFFFF"/>
                </a:solidFill>
                <a:latin typeface="Antonio Ultra-Bold"/>
              </a:rPr>
              <a:t>DETECTION USING CNN</a:t>
            </a:r>
          </a:p>
        </p:txBody>
      </p:sp>
      <p:sp>
        <p:nvSpPr>
          <p:cNvPr id="7" name="TextBox 7"/>
          <p:cNvSpPr txBox="1"/>
          <p:nvPr/>
        </p:nvSpPr>
        <p:spPr>
          <a:xfrm>
            <a:off x="1028700" y="6397396"/>
            <a:ext cx="7204647" cy="2418715"/>
          </a:xfrm>
          <a:prstGeom prst="rect">
            <a:avLst/>
          </a:prstGeom>
        </p:spPr>
        <p:txBody>
          <a:bodyPr lIns="0" tIns="0" rIns="0" bIns="0" rtlCol="0" anchor="t">
            <a:spAutoFit/>
          </a:bodyPr>
          <a:lstStyle/>
          <a:p>
            <a:pPr algn="l">
              <a:lnSpc>
                <a:spcPts val="4759"/>
              </a:lnSpc>
            </a:pPr>
            <a:r>
              <a:rPr lang="en-US" sz="3399">
                <a:solidFill>
                  <a:srgbClr val="FFFFFF"/>
                </a:solidFill>
                <a:latin typeface="Poppins"/>
              </a:rPr>
              <a:t>Presented by</a:t>
            </a:r>
          </a:p>
          <a:p>
            <a:pPr algn="l">
              <a:lnSpc>
                <a:spcPts val="4759"/>
              </a:lnSpc>
            </a:pPr>
            <a:r>
              <a:rPr lang="en-US" sz="3399">
                <a:solidFill>
                  <a:srgbClr val="FFFFFF"/>
                </a:solidFill>
                <a:latin typeface="Poppins"/>
              </a:rPr>
              <a:t>Akshil Anilkumar Mundakatil</a:t>
            </a:r>
          </a:p>
          <a:p>
            <a:pPr algn="l">
              <a:lnSpc>
                <a:spcPts val="4759"/>
              </a:lnSpc>
            </a:pPr>
            <a:r>
              <a:rPr lang="en-US" sz="3399">
                <a:solidFill>
                  <a:srgbClr val="FFFFFF"/>
                </a:solidFill>
                <a:latin typeface="Poppins"/>
              </a:rPr>
              <a:t>017416321</a:t>
            </a:r>
          </a:p>
          <a:p>
            <a:pPr algn="l">
              <a:lnSpc>
                <a:spcPts val="4759"/>
              </a:lnSpc>
            </a:pPr>
            <a:r>
              <a:rPr lang="en-US" sz="3399">
                <a:solidFill>
                  <a:srgbClr val="FFFFFF"/>
                </a:solidFill>
                <a:latin typeface="Poppins"/>
              </a:rPr>
              <a:t>ISE 244</a:t>
            </a:r>
          </a:p>
        </p:txBody>
      </p:sp>
      <p:sp>
        <p:nvSpPr>
          <p:cNvPr id="8" name="Freeform 8"/>
          <p:cNvSpPr/>
          <p:nvPr/>
        </p:nvSpPr>
        <p:spPr>
          <a:xfrm>
            <a:off x="15960484" y="330394"/>
            <a:ext cx="1733944" cy="1396613"/>
          </a:xfrm>
          <a:custGeom>
            <a:avLst/>
            <a:gdLst/>
            <a:ahLst/>
            <a:cxnLst/>
            <a:rect l="l" t="t" r="r" b="b"/>
            <a:pathLst>
              <a:path w="1733944" h="1396613">
                <a:moveTo>
                  <a:pt x="0" y="0"/>
                </a:moveTo>
                <a:lnTo>
                  <a:pt x="1733944" y="0"/>
                </a:lnTo>
                <a:lnTo>
                  <a:pt x="1733944" y="1396612"/>
                </a:lnTo>
                <a:lnTo>
                  <a:pt x="0" y="1396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803071"/>
            <a:ext cx="12372085" cy="9861786"/>
            <a:chOff x="0" y="0"/>
            <a:chExt cx="3588702" cy="2597343"/>
          </a:xfrm>
        </p:grpSpPr>
        <p:sp>
          <p:nvSpPr>
            <p:cNvPr id="3" name="Freeform 3"/>
            <p:cNvSpPr/>
            <p:nvPr/>
          </p:nvSpPr>
          <p:spPr>
            <a:xfrm>
              <a:off x="0" y="0"/>
              <a:ext cx="3588702" cy="2597343"/>
            </a:xfrm>
            <a:custGeom>
              <a:avLst/>
              <a:gdLst/>
              <a:ahLst/>
              <a:cxnLst/>
              <a:rect l="l" t="t" r="r" b="b"/>
              <a:pathLst>
                <a:path w="3588702" h="2597343">
                  <a:moveTo>
                    <a:pt x="56818" y="0"/>
                  </a:moveTo>
                  <a:lnTo>
                    <a:pt x="3531884" y="0"/>
                  </a:lnTo>
                  <a:cubicBezTo>
                    <a:pt x="3563264" y="0"/>
                    <a:pt x="3588702" y="25438"/>
                    <a:pt x="3588702" y="56818"/>
                  </a:cubicBezTo>
                  <a:lnTo>
                    <a:pt x="3588702" y="2540525"/>
                  </a:lnTo>
                  <a:cubicBezTo>
                    <a:pt x="3588702" y="2555594"/>
                    <a:pt x="3582716" y="2570046"/>
                    <a:pt x="3572060" y="2580701"/>
                  </a:cubicBezTo>
                  <a:cubicBezTo>
                    <a:pt x="3561405" y="2591357"/>
                    <a:pt x="3546953" y="2597343"/>
                    <a:pt x="3531884" y="2597343"/>
                  </a:cubicBezTo>
                  <a:lnTo>
                    <a:pt x="56818" y="2597343"/>
                  </a:lnTo>
                  <a:cubicBezTo>
                    <a:pt x="41749" y="2597343"/>
                    <a:pt x="27297" y="2591357"/>
                    <a:pt x="16642" y="2580701"/>
                  </a:cubicBezTo>
                  <a:cubicBezTo>
                    <a:pt x="5986" y="2570046"/>
                    <a:pt x="0" y="2555594"/>
                    <a:pt x="0" y="2540525"/>
                  </a:cubicBezTo>
                  <a:lnTo>
                    <a:pt x="0" y="56818"/>
                  </a:lnTo>
                  <a:cubicBezTo>
                    <a:pt x="0" y="41749"/>
                    <a:pt x="5986" y="27297"/>
                    <a:pt x="16642" y="16642"/>
                  </a:cubicBezTo>
                  <a:cubicBezTo>
                    <a:pt x="27297" y="5986"/>
                    <a:pt x="41749" y="0"/>
                    <a:pt x="56818" y="0"/>
                  </a:cubicBezTo>
                  <a:close/>
                </a:path>
              </a:pathLst>
            </a:custGeom>
            <a:solidFill>
              <a:srgbClr val="0097B2"/>
            </a:solidFill>
          </p:spPr>
        </p:sp>
        <p:sp>
          <p:nvSpPr>
            <p:cNvPr id="4" name="TextBox 4"/>
            <p:cNvSpPr txBox="1"/>
            <p:nvPr/>
          </p:nvSpPr>
          <p:spPr>
            <a:xfrm>
              <a:off x="0" y="-38100"/>
              <a:ext cx="3588702" cy="263544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55259" y="8914054"/>
            <a:ext cx="19043259" cy="3230761"/>
          </a:xfrm>
          <a:prstGeom prst="rect">
            <a:avLst/>
          </a:prstGeom>
        </p:spPr>
        <p:txBody>
          <a:bodyPr lIns="50800" tIns="50800" rIns="50800" bIns="50800" rtlCol="0" anchor="ctr"/>
          <a:lstStyle/>
          <a:p>
            <a:pPr algn="ctr">
              <a:lnSpc>
                <a:spcPts val="2659"/>
              </a:lnSpc>
              <a:spcBef>
                <a:spcPct val="0"/>
              </a:spcBef>
            </a:pPr>
            <a:endParaRPr/>
          </a:p>
        </p:txBody>
      </p:sp>
      <p:grpSp>
        <p:nvGrpSpPr>
          <p:cNvPr id="11" name="Group 11"/>
          <p:cNvGrpSpPr/>
          <p:nvPr/>
        </p:nvGrpSpPr>
        <p:grpSpPr>
          <a:xfrm>
            <a:off x="1028700" y="2451282"/>
            <a:ext cx="5501478" cy="47625"/>
            <a:chOff x="0" y="0"/>
            <a:chExt cx="1448949" cy="12543"/>
          </a:xfrm>
        </p:grpSpPr>
        <p:sp>
          <p:nvSpPr>
            <p:cNvPr id="12" name="Freeform 12"/>
            <p:cNvSpPr/>
            <p:nvPr/>
          </p:nvSpPr>
          <p:spPr>
            <a:xfrm>
              <a:off x="0" y="0"/>
              <a:ext cx="1448949" cy="12543"/>
            </a:xfrm>
            <a:custGeom>
              <a:avLst/>
              <a:gdLst/>
              <a:ahLst/>
              <a:cxnLst/>
              <a:rect l="l" t="t" r="r" b="b"/>
              <a:pathLst>
                <a:path w="1448949" h="12543">
                  <a:moveTo>
                    <a:pt x="6272" y="0"/>
                  </a:moveTo>
                  <a:lnTo>
                    <a:pt x="1442677" y="0"/>
                  </a:lnTo>
                  <a:cubicBezTo>
                    <a:pt x="1444341" y="0"/>
                    <a:pt x="1445936" y="661"/>
                    <a:pt x="1447112" y="1837"/>
                  </a:cubicBezTo>
                  <a:cubicBezTo>
                    <a:pt x="1448288" y="3013"/>
                    <a:pt x="1448949" y="4608"/>
                    <a:pt x="1448949" y="6272"/>
                  </a:cubicBezTo>
                  <a:lnTo>
                    <a:pt x="1448949" y="6272"/>
                  </a:lnTo>
                  <a:cubicBezTo>
                    <a:pt x="1448949" y="7935"/>
                    <a:pt x="1448288" y="9530"/>
                    <a:pt x="1447112" y="10706"/>
                  </a:cubicBezTo>
                  <a:cubicBezTo>
                    <a:pt x="1445936" y="11882"/>
                    <a:pt x="1444341" y="12543"/>
                    <a:pt x="144267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p:spPr>
        </p:sp>
        <p:sp>
          <p:nvSpPr>
            <p:cNvPr id="13" name="TextBox 13"/>
            <p:cNvSpPr txBox="1"/>
            <p:nvPr/>
          </p:nvSpPr>
          <p:spPr>
            <a:xfrm>
              <a:off x="0" y="-38100"/>
              <a:ext cx="1448949" cy="5064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1443681" y="2001469"/>
            <a:ext cx="7268699" cy="7057246"/>
          </a:xfrm>
          <a:custGeom>
            <a:avLst/>
            <a:gdLst/>
            <a:ahLst/>
            <a:cxnLst/>
            <a:rect l="l" t="t" r="r" b="b"/>
            <a:pathLst>
              <a:path w="7268699" h="7057246">
                <a:moveTo>
                  <a:pt x="0" y="0"/>
                </a:moveTo>
                <a:lnTo>
                  <a:pt x="7268698" y="0"/>
                </a:lnTo>
                <a:lnTo>
                  <a:pt x="7268698" y="7057246"/>
                </a:lnTo>
                <a:lnTo>
                  <a:pt x="0" y="7057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1201251" y="1123950"/>
            <a:ext cx="5647366" cy="1122680"/>
          </a:xfrm>
          <a:prstGeom prst="rect">
            <a:avLst/>
          </a:prstGeom>
        </p:spPr>
        <p:txBody>
          <a:bodyPr lIns="0" tIns="0" rIns="0" bIns="0" rtlCol="0" anchor="t">
            <a:spAutoFit/>
          </a:bodyPr>
          <a:lstStyle/>
          <a:p>
            <a:pPr algn="l">
              <a:lnSpc>
                <a:spcPts val="8560"/>
              </a:lnSpc>
            </a:pPr>
            <a:r>
              <a:rPr lang="en-US" sz="8000">
                <a:solidFill>
                  <a:srgbClr val="FFFFFF"/>
                </a:solidFill>
                <a:latin typeface="Antonio Bold"/>
              </a:rPr>
              <a:t>RESULTS</a:t>
            </a:r>
          </a:p>
        </p:txBody>
      </p:sp>
      <p:sp>
        <p:nvSpPr>
          <p:cNvPr id="16" name="TextBox 16"/>
          <p:cNvSpPr txBox="1"/>
          <p:nvPr/>
        </p:nvSpPr>
        <p:spPr>
          <a:xfrm>
            <a:off x="1028700" y="4295775"/>
            <a:ext cx="8764131" cy="1609725"/>
          </a:xfrm>
          <a:prstGeom prst="rect">
            <a:avLst/>
          </a:prstGeom>
        </p:spPr>
        <p:txBody>
          <a:bodyPr lIns="0" tIns="0" rIns="0" bIns="0" rtlCol="0" anchor="t">
            <a:spAutoFit/>
          </a:bodyPr>
          <a:lstStyle/>
          <a:p>
            <a:pPr algn="just">
              <a:lnSpc>
                <a:spcPts val="4200"/>
              </a:lnSpc>
            </a:pPr>
            <a:r>
              <a:rPr lang="en-US" sz="3000">
                <a:solidFill>
                  <a:srgbClr val="FFFFFF"/>
                </a:solidFill>
                <a:latin typeface="Poppins"/>
              </a:rPr>
              <a:t>Model Performance</a:t>
            </a:r>
          </a:p>
          <a:p>
            <a:pPr algn="just">
              <a:lnSpc>
                <a:spcPts val="4200"/>
              </a:lnSpc>
            </a:pPr>
            <a:r>
              <a:rPr lang="en-US" sz="3000">
                <a:solidFill>
                  <a:srgbClr val="FFFFFF"/>
                </a:solidFill>
                <a:latin typeface="Poppins"/>
              </a:rPr>
              <a:t>Confusion Matrix Analysis</a:t>
            </a:r>
          </a:p>
          <a:p>
            <a:pPr algn="just">
              <a:lnSpc>
                <a:spcPts val="4200"/>
              </a:lnSpc>
            </a:pPr>
            <a:r>
              <a:rPr lang="en-US" sz="3000">
                <a:solidFill>
                  <a:srgbClr val="FFFFFF"/>
                </a:solidFill>
                <a:latin typeface="Poppins"/>
              </a:rPr>
              <a:t>Evaluation Parameter Analysis</a:t>
            </a:r>
          </a:p>
        </p:txBody>
      </p:sp>
      <p:sp>
        <p:nvSpPr>
          <p:cNvPr id="17" name="Freeform 17"/>
          <p:cNvSpPr/>
          <p:nvPr/>
        </p:nvSpPr>
        <p:spPr>
          <a:xfrm>
            <a:off x="15960484" y="349444"/>
            <a:ext cx="1733944" cy="1396613"/>
          </a:xfrm>
          <a:custGeom>
            <a:avLst/>
            <a:gdLst/>
            <a:ahLst/>
            <a:cxnLst/>
            <a:rect l="l" t="t" r="r" b="b"/>
            <a:pathLst>
              <a:path w="1733944" h="1396613">
                <a:moveTo>
                  <a:pt x="0" y="0"/>
                </a:moveTo>
                <a:lnTo>
                  <a:pt x="1733944" y="0"/>
                </a:lnTo>
                <a:lnTo>
                  <a:pt x="1733944" y="1396612"/>
                </a:lnTo>
                <a:lnTo>
                  <a:pt x="0" y="1396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0832232" cy="5381022"/>
          </a:xfrm>
          <a:custGeom>
            <a:avLst/>
            <a:gdLst/>
            <a:ahLst/>
            <a:cxnLst/>
            <a:rect l="l" t="t" r="r" b="b"/>
            <a:pathLst>
              <a:path w="10832232" h="5381022">
                <a:moveTo>
                  <a:pt x="0" y="0"/>
                </a:moveTo>
                <a:lnTo>
                  <a:pt x="10832232" y="0"/>
                </a:lnTo>
                <a:lnTo>
                  <a:pt x="10832232" y="5381022"/>
                </a:lnTo>
                <a:lnTo>
                  <a:pt x="0" y="5381022"/>
                </a:lnTo>
                <a:lnTo>
                  <a:pt x="0" y="0"/>
                </a:lnTo>
                <a:close/>
              </a:path>
            </a:pathLst>
          </a:custGeom>
          <a:blipFill>
            <a:blip r:embed="rId2"/>
            <a:stretch>
              <a:fillRect/>
            </a:stretch>
          </a:blipFill>
          <a:ln cap="sq">
            <a:noFill/>
            <a:prstDash val="solid"/>
            <a:miter/>
          </a:ln>
        </p:spPr>
      </p:sp>
      <p:sp>
        <p:nvSpPr>
          <p:cNvPr id="3" name="Freeform 3"/>
          <p:cNvSpPr/>
          <p:nvPr/>
        </p:nvSpPr>
        <p:spPr>
          <a:xfrm>
            <a:off x="1004085" y="5381022"/>
            <a:ext cx="8824062" cy="4905978"/>
          </a:xfrm>
          <a:custGeom>
            <a:avLst/>
            <a:gdLst/>
            <a:ahLst/>
            <a:cxnLst/>
            <a:rect l="l" t="t" r="r" b="b"/>
            <a:pathLst>
              <a:path w="8824062" h="4905978">
                <a:moveTo>
                  <a:pt x="0" y="0"/>
                </a:moveTo>
                <a:lnTo>
                  <a:pt x="8824062" y="0"/>
                </a:lnTo>
                <a:lnTo>
                  <a:pt x="8824062" y="4905978"/>
                </a:lnTo>
                <a:lnTo>
                  <a:pt x="0" y="4905978"/>
                </a:lnTo>
                <a:lnTo>
                  <a:pt x="0" y="0"/>
                </a:lnTo>
                <a:close/>
              </a:path>
            </a:pathLst>
          </a:custGeom>
          <a:blipFill>
            <a:blip r:embed="rId3"/>
            <a:stretch>
              <a:fillRect/>
            </a:stretch>
          </a:blipFill>
        </p:spPr>
      </p:sp>
      <p:sp>
        <p:nvSpPr>
          <p:cNvPr id="4" name="Freeform 4"/>
          <p:cNvSpPr/>
          <p:nvPr/>
        </p:nvSpPr>
        <p:spPr>
          <a:xfrm>
            <a:off x="11056290" y="5143500"/>
            <a:ext cx="7231710" cy="5143500"/>
          </a:xfrm>
          <a:custGeom>
            <a:avLst/>
            <a:gdLst/>
            <a:ahLst/>
            <a:cxnLst/>
            <a:rect l="l" t="t" r="r" b="b"/>
            <a:pathLst>
              <a:path w="7231710" h="5143500">
                <a:moveTo>
                  <a:pt x="0" y="0"/>
                </a:moveTo>
                <a:lnTo>
                  <a:pt x="7231710" y="0"/>
                </a:lnTo>
                <a:lnTo>
                  <a:pt x="7231710" y="5143500"/>
                </a:lnTo>
                <a:lnTo>
                  <a:pt x="0" y="5143500"/>
                </a:lnTo>
                <a:lnTo>
                  <a:pt x="0" y="0"/>
                </a:lnTo>
                <a:close/>
              </a:path>
            </a:pathLst>
          </a:custGeom>
          <a:blipFill>
            <a:blip r:embed="rId4"/>
            <a:stretch>
              <a:fillRect/>
            </a:stretch>
          </a:blipFill>
        </p:spPr>
      </p:sp>
      <p:sp>
        <p:nvSpPr>
          <p:cNvPr id="5" name="TextBox 5"/>
          <p:cNvSpPr txBox="1"/>
          <p:nvPr/>
        </p:nvSpPr>
        <p:spPr>
          <a:xfrm>
            <a:off x="12648612" y="2376186"/>
            <a:ext cx="4047067" cy="54292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Poppins"/>
              </a:rPr>
              <a:t>Model : EfficientNetV2</a:t>
            </a: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0832232" cy="5381022"/>
          </a:xfrm>
          <a:custGeom>
            <a:avLst/>
            <a:gdLst/>
            <a:ahLst/>
            <a:cxnLst/>
            <a:rect l="l" t="t" r="r" b="b"/>
            <a:pathLst>
              <a:path w="10832232" h="5381022">
                <a:moveTo>
                  <a:pt x="0" y="0"/>
                </a:moveTo>
                <a:lnTo>
                  <a:pt x="10832232" y="0"/>
                </a:lnTo>
                <a:lnTo>
                  <a:pt x="10832232" y="5381022"/>
                </a:lnTo>
                <a:lnTo>
                  <a:pt x="0" y="5381022"/>
                </a:lnTo>
                <a:lnTo>
                  <a:pt x="0" y="0"/>
                </a:lnTo>
                <a:close/>
              </a:path>
            </a:pathLst>
          </a:custGeom>
          <a:blipFill>
            <a:blip r:embed="rId2"/>
            <a:stretch>
              <a:fillRect/>
            </a:stretch>
          </a:blipFill>
        </p:spPr>
      </p:sp>
      <p:sp>
        <p:nvSpPr>
          <p:cNvPr id="3" name="Freeform 3"/>
          <p:cNvSpPr/>
          <p:nvPr/>
        </p:nvSpPr>
        <p:spPr>
          <a:xfrm>
            <a:off x="851339" y="5445379"/>
            <a:ext cx="9129554" cy="4539742"/>
          </a:xfrm>
          <a:custGeom>
            <a:avLst/>
            <a:gdLst/>
            <a:ahLst/>
            <a:cxnLst/>
            <a:rect l="l" t="t" r="r" b="b"/>
            <a:pathLst>
              <a:path w="9129554" h="4539742">
                <a:moveTo>
                  <a:pt x="0" y="0"/>
                </a:moveTo>
                <a:lnTo>
                  <a:pt x="9129554" y="0"/>
                </a:lnTo>
                <a:lnTo>
                  <a:pt x="9129554" y="4539742"/>
                </a:lnTo>
                <a:lnTo>
                  <a:pt x="0" y="4539742"/>
                </a:lnTo>
                <a:lnTo>
                  <a:pt x="0" y="0"/>
                </a:lnTo>
                <a:close/>
              </a:path>
            </a:pathLst>
          </a:custGeom>
          <a:blipFill>
            <a:blip r:embed="rId3"/>
            <a:stretch>
              <a:fillRect/>
            </a:stretch>
          </a:blipFill>
        </p:spPr>
      </p:sp>
      <p:sp>
        <p:nvSpPr>
          <p:cNvPr id="4" name="Freeform 4"/>
          <p:cNvSpPr/>
          <p:nvPr/>
        </p:nvSpPr>
        <p:spPr>
          <a:xfrm>
            <a:off x="11056290" y="5143500"/>
            <a:ext cx="7231710" cy="5143500"/>
          </a:xfrm>
          <a:custGeom>
            <a:avLst/>
            <a:gdLst/>
            <a:ahLst/>
            <a:cxnLst/>
            <a:rect l="l" t="t" r="r" b="b"/>
            <a:pathLst>
              <a:path w="7231710" h="5143500">
                <a:moveTo>
                  <a:pt x="0" y="0"/>
                </a:moveTo>
                <a:lnTo>
                  <a:pt x="7231710" y="0"/>
                </a:lnTo>
                <a:lnTo>
                  <a:pt x="7231710" y="5143500"/>
                </a:lnTo>
                <a:lnTo>
                  <a:pt x="0" y="5143500"/>
                </a:lnTo>
                <a:lnTo>
                  <a:pt x="0" y="0"/>
                </a:lnTo>
                <a:close/>
              </a:path>
            </a:pathLst>
          </a:custGeom>
          <a:blipFill>
            <a:blip r:embed="rId4"/>
            <a:stretch>
              <a:fillRect/>
            </a:stretch>
          </a:blipFill>
        </p:spPr>
      </p:sp>
      <p:sp>
        <p:nvSpPr>
          <p:cNvPr id="5" name="TextBox 5"/>
          <p:cNvSpPr txBox="1"/>
          <p:nvPr/>
        </p:nvSpPr>
        <p:spPr>
          <a:xfrm>
            <a:off x="13036491" y="2376186"/>
            <a:ext cx="3271308" cy="54292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Poppins"/>
              </a:rPr>
              <a:t>Model : DenseNet</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0832232" cy="5381022"/>
          </a:xfrm>
          <a:custGeom>
            <a:avLst/>
            <a:gdLst/>
            <a:ahLst/>
            <a:cxnLst/>
            <a:rect l="l" t="t" r="r" b="b"/>
            <a:pathLst>
              <a:path w="10832232" h="5381022">
                <a:moveTo>
                  <a:pt x="0" y="0"/>
                </a:moveTo>
                <a:lnTo>
                  <a:pt x="10832232" y="0"/>
                </a:lnTo>
                <a:lnTo>
                  <a:pt x="10832232" y="5381022"/>
                </a:lnTo>
                <a:lnTo>
                  <a:pt x="0" y="5381022"/>
                </a:lnTo>
                <a:lnTo>
                  <a:pt x="0" y="0"/>
                </a:lnTo>
                <a:close/>
              </a:path>
            </a:pathLst>
          </a:custGeom>
          <a:blipFill>
            <a:blip r:embed="rId2"/>
            <a:stretch>
              <a:fillRect/>
            </a:stretch>
          </a:blipFill>
        </p:spPr>
      </p:sp>
      <p:sp>
        <p:nvSpPr>
          <p:cNvPr id="3" name="Freeform 3"/>
          <p:cNvSpPr/>
          <p:nvPr/>
        </p:nvSpPr>
        <p:spPr>
          <a:xfrm>
            <a:off x="736318" y="5381022"/>
            <a:ext cx="9359596" cy="4735605"/>
          </a:xfrm>
          <a:custGeom>
            <a:avLst/>
            <a:gdLst/>
            <a:ahLst/>
            <a:cxnLst/>
            <a:rect l="l" t="t" r="r" b="b"/>
            <a:pathLst>
              <a:path w="9359596" h="4735605">
                <a:moveTo>
                  <a:pt x="0" y="0"/>
                </a:moveTo>
                <a:lnTo>
                  <a:pt x="9359596" y="0"/>
                </a:lnTo>
                <a:lnTo>
                  <a:pt x="9359596" y="4735605"/>
                </a:lnTo>
                <a:lnTo>
                  <a:pt x="0" y="4735605"/>
                </a:lnTo>
                <a:lnTo>
                  <a:pt x="0" y="0"/>
                </a:lnTo>
                <a:close/>
              </a:path>
            </a:pathLst>
          </a:custGeom>
          <a:blipFill>
            <a:blip r:embed="rId3"/>
            <a:stretch>
              <a:fillRect/>
            </a:stretch>
          </a:blipFill>
        </p:spPr>
      </p:sp>
      <p:sp>
        <p:nvSpPr>
          <p:cNvPr id="4" name="Freeform 4"/>
          <p:cNvSpPr/>
          <p:nvPr/>
        </p:nvSpPr>
        <p:spPr>
          <a:xfrm>
            <a:off x="10938029" y="5059388"/>
            <a:ext cx="7349971" cy="5227612"/>
          </a:xfrm>
          <a:custGeom>
            <a:avLst/>
            <a:gdLst/>
            <a:ahLst/>
            <a:cxnLst/>
            <a:rect l="l" t="t" r="r" b="b"/>
            <a:pathLst>
              <a:path w="7349971" h="5227612">
                <a:moveTo>
                  <a:pt x="0" y="0"/>
                </a:moveTo>
                <a:lnTo>
                  <a:pt x="7349971" y="0"/>
                </a:lnTo>
                <a:lnTo>
                  <a:pt x="7349971" y="5227612"/>
                </a:lnTo>
                <a:lnTo>
                  <a:pt x="0" y="5227612"/>
                </a:lnTo>
                <a:lnTo>
                  <a:pt x="0" y="0"/>
                </a:lnTo>
                <a:close/>
              </a:path>
            </a:pathLst>
          </a:custGeom>
          <a:blipFill>
            <a:blip r:embed="rId4"/>
            <a:stretch>
              <a:fillRect/>
            </a:stretch>
          </a:blipFill>
        </p:spPr>
      </p:sp>
      <p:sp>
        <p:nvSpPr>
          <p:cNvPr id="5" name="TextBox 5"/>
          <p:cNvSpPr txBox="1"/>
          <p:nvPr/>
        </p:nvSpPr>
        <p:spPr>
          <a:xfrm>
            <a:off x="13058782" y="2376186"/>
            <a:ext cx="3226726" cy="54292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Poppins"/>
              </a:rPr>
              <a:t>Model : Inception</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548219" y="-2629634"/>
            <a:ext cx="9569467" cy="14665905"/>
            <a:chOff x="0" y="0"/>
            <a:chExt cx="691421" cy="1059653"/>
          </a:xfrm>
        </p:grpSpPr>
        <p:sp>
          <p:nvSpPr>
            <p:cNvPr id="3" name="Freeform 3"/>
            <p:cNvSpPr/>
            <p:nvPr/>
          </p:nvSpPr>
          <p:spPr>
            <a:xfrm>
              <a:off x="0" y="0"/>
              <a:ext cx="691421" cy="1059653"/>
            </a:xfrm>
            <a:custGeom>
              <a:avLst/>
              <a:gdLst/>
              <a:ahLst/>
              <a:cxnLst/>
              <a:rect l="l" t="t" r="r" b="b"/>
              <a:pathLst>
                <a:path w="691421" h="1059653">
                  <a:moveTo>
                    <a:pt x="230598" y="19070"/>
                  </a:moveTo>
                  <a:cubicBezTo>
                    <a:pt x="265931" y="7556"/>
                    <a:pt x="306345" y="0"/>
                    <a:pt x="345897" y="0"/>
                  </a:cubicBezTo>
                  <a:cubicBezTo>
                    <a:pt x="385450" y="0"/>
                    <a:pt x="423510" y="6476"/>
                    <a:pt x="458583" y="17990"/>
                  </a:cubicBezTo>
                  <a:cubicBezTo>
                    <a:pt x="459331" y="18350"/>
                    <a:pt x="460077" y="18350"/>
                    <a:pt x="460823" y="18710"/>
                  </a:cubicBezTo>
                  <a:cubicBezTo>
                    <a:pt x="592540" y="64765"/>
                    <a:pt x="689555" y="186379"/>
                    <a:pt x="691421" y="333985"/>
                  </a:cubicBezTo>
                  <a:lnTo>
                    <a:pt x="691421" y="1059653"/>
                  </a:lnTo>
                  <a:lnTo>
                    <a:pt x="0" y="1059653"/>
                  </a:lnTo>
                  <a:lnTo>
                    <a:pt x="0" y="334524"/>
                  </a:lnTo>
                  <a:cubicBezTo>
                    <a:pt x="1866" y="185660"/>
                    <a:pt x="97388" y="64045"/>
                    <a:pt x="230598" y="19070"/>
                  </a:cubicBezTo>
                  <a:close/>
                </a:path>
              </a:pathLst>
            </a:custGeom>
            <a:solidFill>
              <a:srgbClr val="FFFFFF"/>
            </a:solidFill>
          </p:spPr>
        </p:sp>
        <p:sp>
          <p:nvSpPr>
            <p:cNvPr id="4" name="TextBox 4"/>
            <p:cNvSpPr txBox="1"/>
            <p:nvPr/>
          </p:nvSpPr>
          <p:spPr>
            <a:xfrm>
              <a:off x="0" y="88900"/>
              <a:ext cx="691421" cy="97075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451217"/>
            <a:ext cx="4530458" cy="47690"/>
            <a:chOff x="0" y="0"/>
            <a:chExt cx="1193207" cy="12560"/>
          </a:xfrm>
        </p:grpSpPr>
        <p:sp>
          <p:nvSpPr>
            <p:cNvPr id="9" name="Freeform 9"/>
            <p:cNvSpPr/>
            <p:nvPr/>
          </p:nvSpPr>
          <p:spPr>
            <a:xfrm>
              <a:off x="0" y="0"/>
              <a:ext cx="1193207" cy="12560"/>
            </a:xfrm>
            <a:custGeom>
              <a:avLst/>
              <a:gdLst/>
              <a:ahLst/>
              <a:cxnLst/>
              <a:rect l="l" t="t" r="r" b="b"/>
              <a:pathLst>
                <a:path w="1193207" h="12560">
                  <a:moveTo>
                    <a:pt x="6280" y="0"/>
                  </a:moveTo>
                  <a:lnTo>
                    <a:pt x="1186927" y="0"/>
                  </a:lnTo>
                  <a:cubicBezTo>
                    <a:pt x="1190395" y="0"/>
                    <a:pt x="1193207" y="2812"/>
                    <a:pt x="1193207" y="6280"/>
                  </a:cubicBezTo>
                  <a:lnTo>
                    <a:pt x="1193207" y="6280"/>
                  </a:lnTo>
                  <a:cubicBezTo>
                    <a:pt x="1193207" y="7946"/>
                    <a:pt x="1192545" y="9543"/>
                    <a:pt x="1191368" y="10721"/>
                  </a:cubicBezTo>
                  <a:cubicBezTo>
                    <a:pt x="1190190" y="11899"/>
                    <a:pt x="1188593" y="12560"/>
                    <a:pt x="1186927" y="12560"/>
                  </a:cubicBezTo>
                  <a:lnTo>
                    <a:pt x="6280" y="12560"/>
                  </a:lnTo>
                  <a:cubicBezTo>
                    <a:pt x="4615" y="12560"/>
                    <a:pt x="3017" y="11899"/>
                    <a:pt x="1839" y="10721"/>
                  </a:cubicBezTo>
                  <a:cubicBezTo>
                    <a:pt x="662" y="9543"/>
                    <a:pt x="0" y="7946"/>
                    <a:pt x="0" y="6280"/>
                  </a:cubicBezTo>
                  <a:lnTo>
                    <a:pt x="0" y="6280"/>
                  </a:lnTo>
                  <a:cubicBezTo>
                    <a:pt x="0" y="4615"/>
                    <a:pt x="662" y="3017"/>
                    <a:pt x="1839" y="1839"/>
                  </a:cubicBezTo>
                  <a:cubicBezTo>
                    <a:pt x="3017" y="662"/>
                    <a:pt x="4615" y="0"/>
                    <a:pt x="6280" y="0"/>
                  </a:cubicBezTo>
                  <a:close/>
                </a:path>
              </a:pathLst>
            </a:custGeom>
            <a:solidFill>
              <a:srgbClr val="0097B2"/>
            </a:solidFill>
          </p:spPr>
        </p:sp>
        <p:sp>
          <p:nvSpPr>
            <p:cNvPr id="10" name="TextBox 10"/>
            <p:cNvSpPr txBox="1"/>
            <p:nvPr/>
          </p:nvSpPr>
          <p:spPr>
            <a:xfrm>
              <a:off x="0" y="-38100"/>
              <a:ext cx="1193207" cy="5066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2305816" y="1942524"/>
            <a:ext cx="4725804" cy="6401952"/>
          </a:xfrm>
          <a:custGeom>
            <a:avLst/>
            <a:gdLst/>
            <a:ahLst/>
            <a:cxnLst/>
            <a:rect l="l" t="t" r="r" b="b"/>
            <a:pathLst>
              <a:path w="4725804" h="6401952">
                <a:moveTo>
                  <a:pt x="0" y="0"/>
                </a:moveTo>
                <a:lnTo>
                  <a:pt x="4725805" y="0"/>
                </a:lnTo>
                <a:lnTo>
                  <a:pt x="4725805" y="6401952"/>
                </a:lnTo>
                <a:lnTo>
                  <a:pt x="0" y="64019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201251" y="1123950"/>
            <a:ext cx="4912704" cy="1122680"/>
          </a:xfrm>
          <a:prstGeom prst="rect">
            <a:avLst/>
          </a:prstGeom>
        </p:spPr>
        <p:txBody>
          <a:bodyPr lIns="0" tIns="0" rIns="0" bIns="0" rtlCol="0" anchor="t">
            <a:spAutoFit/>
          </a:bodyPr>
          <a:lstStyle/>
          <a:p>
            <a:pPr algn="l">
              <a:lnSpc>
                <a:spcPts val="8560"/>
              </a:lnSpc>
            </a:pPr>
            <a:r>
              <a:rPr lang="en-US" sz="8000">
                <a:solidFill>
                  <a:srgbClr val="048581"/>
                </a:solidFill>
                <a:latin typeface="Antonio Bold"/>
              </a:rPr>
              <a:t>DISCUSSION</a:t>
            </a:r>
          </a:p>
        </p:txBody>
      </p:sp>
      <p:sp>
        <p:nvSpPr>
          <p:cNvPr id="13" name="TextBox 13"/>
          <p:cNvSpPr txBox="1"/>
          <p:nvPr/>
        </p:nvSpPr>
        <p:spPr>
          <a:xfrm>
            <a:off x="1028700" y="4122293"/>
            <a:ext cx="8764131" cy="1076325"/>
          </a:xfrm>
          <a:prstGeom prst="rect">
            <a:avLst/>
          </a:prstGeom>
        </p:spPr>
        <p:txBody>
          <a:bodyPr lIns="0" tIns="0" rIns="0" bIns="0" rtlCol="0" anchor="t">
            <a:spAutoFit/>
          </a:bodyPr>
          <a:lstStyle/>
          <a:p>
            <a:pPr algn="just">
              <a:lnSpc>
                <a:spcPts val="4200"/>
              </a:lnSpc>
            </a:pPr>
            <a:r>
              <a:rPr lang="en-US" sz="3000">
                <a:solidFill>
                  <a:srgbClr val="048581"/>
                </a:solidFill>
                <a:latin typeface="Poppins"/>
              </a:rPr>
              <a:t>Model comparison</a:t>
            </a:r>
          </a:p>
          <a:p>
            <a:pPr algn="just">
              <a:lnSpc>
                <a:spcPts val="4200"/>
              </a:lnSpc>
            </a:pPr>
            <a:r>
              <a:rPr lang="en-US" sz="3000">
                <a:solidFill>
                  <a:srgbClr val="048581"/>
                </a:solidFill>
                <a:latin typeface="Poppins"/>
              </a:rPr>
              <a:t>Model selection</a:t>
            </a:r>
          </a:p>
        </p:txBody>
      </p:sp>
      <p:sp>
        <p:nvSpPr>
          <p:cNvPr id="14" name="Freeform 14"/>
          <p:cNvSpPr/>
          <p:nvPr/>
        </p:nvSpPr>
        <p:spPr>
          <a:xfrm>
            <a:off x="15960484" y="349444"/>
            <a:ext cx="1733944" cy="1396613"/>
          </a:xfrm>
          <a:custGeom>
            <a:avLst/>
            <a:gdLst/>
            <a:ahLst/>
            <a:cxnLst/>
            <a:rect l="l" t="t" r="r" b="b"/>
            <a:pathLst>
              <a:path w="1733944" h="1396613">
                <a:moveTo>
                  <a:pt x="0" y="0"/>
                </a:moveTo>
                <a:lnTo>
                  <a:pt x="1733944" y="0"/>
                </a:lnTo>
                <a:lnTo>
                  <a:pt x="1733944" y="1396612"/>
                </a:lnTo>
                <a:lnTo>
                  <a:pt x="0" y="1396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451217"/>
            <a:ext cx="4530458" cy="47690"/>
            <a:chOff x="0" y="0"/>
            <a:chExt cx="1193207" cy="12560"/>
          </a:xfrm>
        </p:grpSpPr>
        <p:sp>
          <p:nvSpPr>
            <p:cNvPr id="3" name="Freeform 3"/>
            <p:cNvSpPr/>
            <p:nvPr/>
          </p:nvSpPr>
          <p:spPr>
            <a:xfrm>
              <a:off x="0" y="0"/>
              <a:ext cx="1193207" cy="12560"/>
            </a:xfrm>
            <a:custGeom>
              <a:avLst/>
              <a:gdLst/>
              <a:ahLst/>
              <a:cxnLst/>
              <a:rect l="l" t="t" r="r" b="b"/>
              <a:pathLst>
                <a:path w="1193207" h="12560">
                  <a:moveTo>
                    <a:pt x="6280" y="0"/>
                  </a:moveTo>
                  <a:lnTo>
                    <a:pt x="1186927" y="0"/>
                  </a:lnTo>
                  <a:cubicBezTo>
                    <a:pt x="1190395" y="0"/>
                    <a:pt x="1193207" y="2812"/>
                    <a:pt x="1193207" y="6280"/>
                  </a:cubicBezTo>
                  <a:lnTo>
                    <a:pt x="1193207" y="6280"/>
                  </a:lnTo>
                  <a:cubicBezTo>
                    <a:pt x="1193207" y="7946"/>
                    <a:pt x="1192545" y="9543"/>
                    <a:pt x="1191368" y="10721"/>
                  </a:cubicBezTo>
                  <a:cubicBezTo>
                    <a:pt x="1190190" y="11899"/>
                    <a:pt x="1188593" y="12560"/>
                    <a:pt x="1186927" y="12560"/>
                  </a:cubicBezTo>
                  <a:lnTo>
                    <a:pt x="6280" y="12560"/>
                  </a:lnTo>
                  <a:cubicBezTo>
                    <a:pt x="4615" y="12560"/>
                    <a:pt x="3017" y="11899"/>
                    <a:pt x="1839" y="10721"/>
                  </a:cubicBezTo>
                  <a:cubicBezTo>
                    <a:pt x="662" y="9543"/>
                    <a:pt x="0" y="7946"/>
                    <a:pt x="0" y="6280"/>
                  </a:cubicBezTo>
                  <a:lnTo>
                    <a:pt x="0" y="6280"/>
                  </a:lnTo>
                  <a:cubicBezTo>
                    <a:pt x="0" y="4615"/>
                    <a:pt x="662" y="3017"/>
                    <a:pt x="1839" y="1839"/>
                  </a:cubicBezTo>
                  <a:cubicBezTo>
                    <a:pt x="3017" y="662"/>
                    <a:pt x="4615" y="0"/>
                    <a:pt x="6280" y="0"/>
                  </a:cubicBezTo>
                  <a:close/>
                </a:path>
              </a:pathLst>
            </a:custGeom>
            <a:solidFill>
              <a:srgbClr val="0097B2"/>
            </a:solidFill>
          </p:spPr>
        </p:sp>
        <p:sp>
          <p:nvSpPr>
            <p:cNvPr id="4" name="TextBox 4"/>
            <p:cNvSpPr txBox="1"/>
            <p:nvPr/>
          </p:nvSpPr>
          <p:spPr>
            <a:xfrm>
              <a:off x="0" y="-38100"/>
              <a:ext cx="1193207" cy="50660"/>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3231573" y="0"/>
          <a:ext cx="15056428" cy="10291764"/>
        </p:xfrm>
        <a:graphic>
          <a:graphicData uri="http://schemas.openxmlformats.org/drawingml/2006/table">
            <a:tbl>
              <a:tblPr/>
              <a:tblGrid>
                <a:gridCol w="3764107">
                  <a:extLst>
                    <a:ext uri="{9D8B030D-6E8A-4147-A177-3AD203B41FA5}">
                      <a16:colId xmlns:a16="http://schemas.microsoft.com/office/drawing/2014/main" val="20000"/>
                    </a:ext>
                  </a:extLst>
                </a:gridCol>
                <a:gridCol w="3764107">
                  <a:extLst>
                    <a:ext uri="{9D8B030D-6E8A-4147-A177-3AD203B41FA5}">
                      <a16:colId xmlns:a16="http://schemas.microsoft.com/office/drawing/2014/main" val="20001"/>
                    </a:ext>
                  </a:extLst>
                </a:gridCol>
                <a:gridCol w="3764107">
                  <a:extLst>
                    <a:ext uri="{9D8B030D-6E8A-4147-A177-3AD203B41FA5}">
                      <a16:colId xmlns:a16="http://schemas.microsoft.com/office/drawing/2014/main" val="20002"/>
                    </a:ext>
                  </a:extLst>
                </a:gridCol>
                <a:gridCol w="3764107">
                  <a:extLst>
                    <a:ext uri="{9D8B030D-6E8A-4147-A177-3AD203B41FA5}">
                      <a16:colId xmlns:a16="http://schemas.microsoft.com/office/drawing/2014/main" val="20003"/>
                    </a:ext>
                  </a:extLst>
                </a:gridCol>
              </a:tblGrid>
              <a:tr h="1470252">
                <a:tc>
                  <a:txBody>
                    <a:bodyPr/>
                    <a:lstStyle/>
                    <a:p>
                      <a:pPr algn="ctr">
                        <a:lnSpc>
                          <a:spcPts val="2520"/>
                        </a:lnSpc>
                        <a:defRPr/>
                      </a:pPr>
                      <a:r>
                        <a:rPr lang="en-US" sz="1800">
                          <a:solidFill>
                            <a:srgbClr val="000000"/>
                          </a:solidFill>
                          <a:latin typeface="Poppins Bold"/>
                        </a:rPr>
                        <a:t>ACCURACY</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solidFill>
                      <a:srgbClr val="0CC0DF"/>
                    </a:solidFill>
                  </a:tcPr>
                </a:tc>
                <a:tc>
                  <a:txBody>
                    <a:bodyPr/>
                    <a:lstStyle/>
                    <a:p>
                      <a:pPr algn="ctr">
                        <a:lnSpc>
                          <a:spcPts val="2520"/>
                        </a:lnSpc>
                        <a:defRPr/>
                      </a:pPr>
                      <a:r>
                        <a:rPr lang="en-US" sz="1800">
                          <a:solidFill>
                            <a:srgbClr val="000000"/>
                          </a:solidFill>
                          <a:latin typeface="Poppins Bold"/>
                        </a:rPr>
                        <a:t>PRECISION</a:t>
                      </a:r>
                      <a:endParaRPr lang="en-US" sz="1100"/>
                    </a:p>
                  </a:txBody>
                  <a:tcPr marL="190500" marR="190500" marT="190500" marB="190500" anchor="ctr">
                    <a:lnL w="47625"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CC0DF"/>
                    </a:solidFill>
                  </a:tcPr>
                </a:tc>
                <a:tc>
                  <a:txBody>
                    <a:bodyPr/>
                    <a:lstStyle/>
                    <a:p>
                      <a:pPr algn="ctr">
                        <a:lnSpc>
                          <a:spcPts val="2520"/>
                        </a:lnSpc>
                        <a:defRPr/>
                      </a:pPr>
                      <a:r>
                        <a:rPr lang="en-US" sz="1800">
                          <a:solidFill>
                            <a:srgbClr val="000000"/>
                          </a:solidFill>
                          <a:latin typeface="Poppins Bold"/>
                        </a:rPr>
                        <a:t>F1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CC0DF"/>
                    </a:solidFill>
                  </a:tcPr>
                </a:tc>
                <a:tc>
                  <a:txBody>
                    <a:bodyPr/>
                    <a:lstStyle/>
                    <a:p>
                      <a:pPr algn="ctr">
                        <a:lnSpc>
                          <a:spcPts val="2520"/>
                        </a:lnSpc>
                        <a:defRPr/>
                      </a:pPr>
                      <a:r>
                        <a:rPr lang="en-US" sz="1800">
                          <a:solidFill>
                            <a:srgbClr val="000000"/>
                          </a:solidFill>
                          <a:latin typeface="Poppins Bold"/>
                        </a:rPr>
                        <a:t>RECALL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CC0DF"/>
                    </a:solidFill>
                  </a:tcPr>
                </a:tc>
                <a:extLst>
                  <a:ext uri="{0D108BD9-81ED-4DB2-BD59-A6C34878D82A}">
                    <a16:rowId xmlns:a16="http://schemas.microsoft.com/office/drawing/2014/main" val="10000"/>
                  </a:ext>
                </a:extLst>
              </a:tr>
              <a:tr h="1470252">
                <a:tc>
                  <a:txBody>
                    <a:bodyPr/>
                    <a:lstStyle/>
                    <a:p>
                      <a:pPr algn="ctr">
                        <a:lnSpc>
                          <a:spcPts val="2520"/>
                        </a:lnSpc>
                        <a:defRPr/>
                      </a:pPr>
                      <a:r>
                        <a:rPr lang="en-US" sz="1800">
                          <a:solidFill>
                            <a:srgbClr val="000000"/>
                          </a:solidFill>
                          <a:latin typeface="Canva Sans Bold"/>
                        </a:rPr>
                        <a:t>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470252">
                <a:tc>
                  <a:txBody>
                    <a:bodyPr/>
                    <a:lstStyle/>
                    <a:p>
                      <a:pPr algn="ctr">
                        <a:lnSpc>
                          <a:spcPts val="2520"/>
                        </a:lnSpc>
                        <a:defRPr/>
                      </a:pPr>
                      <a:r>
                        <a:rPr lang="en-US" sz="1800">
                          <a:solidFill>
                            <a:srgbClr val="000000"/>
                          </a:solidFill>
                          <a:latin typeface="Canva Sans Bold"/>
                        </a:rPr>
                        <a:t>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70252">
                <a:tc>
                  <a:txBody>
                    <a:bodyPr/>
                    <a:lstStyle/>
                    <a:p>
                      <a:pPr algn="ctr">
                        <a:lnSpc>
                          <a:spcPts val="2520"/>
                        </a:lnSpc>
                        <a:defRPr/>
                      </a:pPr>
                      <a:r>
                        <a:rPr lang="en-US" sz="1800">
                          <a:solidFill>
                            <a:srgbClr val="000000"/>
                          </a:solidFill>
                          <a:latin typeface="Canva Sans Bold"/>
                        </a:rPr>
                        <a:t>94%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470252">
                <a:tc>
                  <a:txBody>
                    <a:bodyPr/>
                    <a:lstStyle/>
                    <a:p>
                      <a:pPr algn="ctr">
                        <a:lnSpc>
                          <a:spcPts val="2520"/>
                        </a:lnSpc>
                        <a:defRPr/>
                      </a:pPr>
                      <a:r>
                        <a:rPr lang="en-US" sz="1800">
                          <a:solidFill>
                            <a:srgbClr val="000000"/>
                          </a:solidFill>
                          <a:latin typeface="Canva Sans Bold"/>
                        </a:rPr>
                        <a:t>69%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69%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470252">
                <a:tc>
                  <a:txBody>
                    <a:bodyPr/>
                    <a:lstStyle/>
                    <a:p>
                      <a:pPr algn="ctr">
                        <a:lnSpc>
                          <a:spcPts val="2520"/>
                        </a:lnSpc>
                        <a:defRPr/>
                      </a:pPr>
                      <a:r>
                        <a:rPr lang="en-US" sz="1800">
                          <a:solidFill>
                            <a:srgbClr val="000000"/>
                          </a:solidFill>
                          <a:latin typeface="Canva Sans Bold"/>
                        </a:rPr>
                        <a:t>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70252">
                <a:tc>
                  <a:txBody>
                    <a:bodyPr/>
                    <a:lstStyle/>
                    <a:p>
                      <a:pPr algn="ctr">
                        <a:lnSpc>
                          <a:spcPts val="2520"/>
                        </a:lnSpc>
                        <a:defRPr/>
                      </a:pPr>
                      <a:r>
                        <a:rPr lang="en-US" sz="1800">
                          <a:solidFill>
                            <a:srgbClr val="000000"/>
                          </a:solidFill>
                          <a:latin typeface="Canva Sans Bold"/>
                        </a:rPr>
                        <a:t>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Canva Sans Bold"/>
                        </a:rPr>
                        <a:t>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6" name="Table 6"/>
          <p:cNvGraphicFramePr>
            <a:graphicFrameLocks noGrp="1"/>
          </p:cNvGraphicFramePr>
          <p:nvPr>
            <p:extLst>
              <p:ext uri="{D42A27DB-BD31-4B8C-83A1-F6EECF244321}">
                <p14:modId xmlns:p14="http://schemas.microsoft.com/office/powerpoint/2010/main" val="1850566665"/>
              </p:ext>
            </p:extLst>
          </p:nvPr>
        </p:nvGraphicFramePr>
        <p:xfrm>
          <a:off x="-1" y="1464129"/>
          <a:ext cx="3231573" cy="8822874"/>
        </p:xfrm>
        <a:graphic>
          <a:graphicData uri="http://schemas.openxmlformats.org/drawingml/2006/table">
            <a:tbl>
              <a:tblPr/>
              <a:tblGrid>
                <a:gridCol w="3231573">
                  <a:extLst>
                    <a:ext uri="{9D8B030D-6E8A-4147-A177-3AD203B41FA5}">
                      <a16:colId xmlns:a16="http://schemas.microsoft.com/office/drawing/2014/main" val="20000"/>
                    </a:ext>
                  </a:extLst>
                </a:gridCol>
              </a:tblGrid>
              <a:tr h="1470479">
                <a:tc>
                  <a:txBody>
                    <a:bodyPr/>
                    <a:lstStyle/>
                    <a:p>
                      <a:pPr algn="ctr">
                        <a:lnSpc>
                          <a:spcPts val="2520"/>
                        </a:lnSpc>
                        <a:defRPr/>
                      </a:pPr>
                      <a:r>
                        <a:rPr lang="en-US" sz="1800" dirty="0">
                          <a:solidFill>
                            <a:srgbClr val="000000"/>
                          </a:solidFill>
                          <a:latin typeface="Poppins Bold"/>
                        </a:rPr>
                        <a:t>EFFICIENTNET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CC0DF"/>
                    </a:solidFill>
                  </a:tcPr>
                </a:tc>
                <a:extLst>
                  <a:ext uri="{0D108BD9-81ED-4DB2-BD59-A6C34878D82A}">
                    <a16:rowId xmlns:a16="http://schemas.microsoft.com/office/drawing/2014/main" val="10000"/>
                  </a:ext>
                </a:extLst>
              </a:tr>
              <a:tr h="1470479">
                <a:tc>
                  <a:txBody>
                    <a:bodyPr/>
                    <a:lstStyle/>
                    <a:p>
                      <a:pPr algn="ctr">
                        <a:lnSpc>
                          <a:spcPts val="2520"/>
                        </a:lnSpc>
                        <a:defRPr/>
                      </a:pPr>
                      <a:r>
                        <a:rPr lang="en-US" sz="1800">
                          <a:solidFill>
                            <a:srgbClr val="000000"/>
                          </a:solidFill>
                          <a:latin typeface="Poppins Bold"/>
                        </a:rPr>
                        <a:t>DENSENET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CC0DF"/>
                    </a:solidFill>
                  </a:tcPr>
                </a:tc>
                <a:extLst>
                  <a:ext uri="{0D108BD9-81ED-4DB2-BD59-A6C34878D82A}">
                    <a16:rowId xmlns:a16="http://schemas.microsoft.com/office/drawing/2014/main" val="10001"/>
                  </a:ext>
                </a:extLst>
              </a:tr>
              <a:tr h="1470479">
                <a:tc>
                  <a:txBody>
                    <a:bodyPr/>
                    <a:lstStyle/>
                    <a:p>
                      <a:pPr algn="ctr">
                        <a:lnSpc>
                          <a:spcPts val="2520"/>
                        </a:lnSpc>
                        <a:defRPr/>
                      </a:pPr>
                      <a:r>
                        <a:rPr lang="en-US" sz="1800">
                          <a:solidFill>
                            <a:srgbClr val="000000"/>
                          </a:solidFill>
                          <a:latin typeface="Poppins Bold"/>
                        </a:rPr>
                        <a:t>RESNET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CC0DF"/>
                    </a:solidFill>
                  </a:tcPr>
                </a:tc>
                <a:extLst>
                  <a:ext uri="{0D108BD9-81ED-4DB2-BD59-A6C34878D82A}">
                    <a16:rowId xmlns:a16="http://schemas.microsoft.com/office/drawing/2014/main" val="10002"/>
                  </a:ext>
                </a:extLst>
              </a:tr>
              <a:tr h="1470479">
                <a:tc>
                  <a:txBody>
                    <a:bodyPr/>
                    <a:lstStyle/>
                    <a:p>
                      <a:pPr algn="ctr">
                        <a:lnSpc>
                          <a:spcPts val="2520"/>
                        </a:lnSpc>
                        <a:defRPr/>
                      </a:pPr>
                      <a:r>
                        <a:rPr lang="en-US" sz="1800">
                          <a:solidFill>
                            <a:srgbClr val="000000"/>
                          </a:solidFill>
                          <a:latin typeface="Poppins Bold"/>
                        </a:rPr>
                        <a:t>MOBILENET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CC0DF"/>
                    </a:solidFill>
                  </a:tcPr>
                </a:tc>
                <a:extLst>
                  <a:ext uri="{0D108BD9-81ED-4DB2-BD59-A6C34878D82A}">
                    <a16:rowId xmlns:a16="http://schemas.microsoft.com/office/drawing/2014/main" val="10003"/>
                  </a:ext>
                </a:extLst>
              </a:tr>
              <a:tr h="1470479">
                <a:tc>
                  <a:txBody>
                    <a:bodyPr/>
                    <a:lstStyle/>
                    <a:p>
                      <a:pPr algn="ctr">
                        <a:lnSpc>
                          <a:spcPts val="2520"/>
                        </a:lnSpc>
                        <a:defRPr/>
                      </a:pPr>
                      <a:r>
                        <a:rPr lang="en-US" sz="1800">
                          <a:solidFill>
                            <a:srgbClr val="000000"/>
                          </a:solidFill>
                          <a:latin typeface="Poppins Bold"/>
                        </a:rPr>
                        <a:t>XCEPTION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CC0DF"/>
                    </a:solidFill>
                  </a:tcPr>
                </a:tc>
                <a:extLst>
                  <a:ext uri="{0D108BD9-81ED-4DB2-BD59-A6C34878D82A}">
                    <a16:rowId xmlns:a16="http://schemas.microsoft.com/office/drawing/2014/main" val="10004"/>
                  </a:ext>
                </a:extLst>
              </a:tr>
              <a:tr h="1470479">
                <a:tc>
                  <a:txBody>
                    <a:bodyPr/>
                    <a:lstStyle/>
                    <a:p>
                      <a:pPr algn="ctr">
                        <a:lnSpc>
                          <a:spcPts val="2520"/>
                        </a:lnSpc>
                        <a:defRPr/>
                      </a:pPr>
                      <a:r>
                        <a:rPr lang="en-US" sz="1800" dirty="0">
                          <a:solidFill>
                            <a:srgbClr val="000000"/>
                          </a:solidFill>
                          <a:latin typeface="Poppins Bold"/>
                        </a:rPr>
                        <a:t>INCEPTION</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CC0DF"/>
                    </a:solidFill>
                  </a:tcPr>
                </a:tc>
                <a:extLst>
                  <a:ext uri="{0D108BD9-81ED-4DB2-BD59-A6C34878D82A}">
                    <a16:rowId xmlns:a16="http://schemas.microsoft.com/office/drawing/2014/main" val="10005"/>
                  </a:ext>
                </a:extLst>
              </a:tr>
            </a:tbl>
          </a:graphicData>
        </a:graphic>
      </p:graphicFrame>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0" y="1028700"/>
            <a:ext cx="13716000" cy="8229600"/>
          </a:xfrm>
          <a:custGeom>
            <a:avLst/>
            <a:gdLst/>
            <a:ahLst/>
            <a:cxnLst/>
            <a:rect l="l" t="t" r="r" b="b"/>
            <a:pathLst>
              <a:path w="13716000" h="8229600">
                <a:moveTo>
                  <a:pt x="0" y="0"/>
                </a:moveTo>
                <a:lnTo>
                  <a:pt x="13716000" y="0"/>
                </a:lnTo>
                <a:lnTo>
                  <a:pt x="13716000" y="8229600"/>
                </a:lnTo>
                <a:lnTo>
                  <a:pt x="0" y="8229600"/>
                </a:lnTo>
                <a:lnTo>
                  <a:pt x="0" y="0"/>
                </a:lnTo>
                <a:close/>
              </a:path>
            </a:pathLst>
          </a:custGeom>
          <a:blipFill>
            <a:blip r:embed="rId2"/>
            <a:stretch>
              <a:fillRect/>
            </a:stretch>
          </a:blipFill>
          <a:ln w="38100" cap="sq">
            <a:solidFill>
              <a:srgbClr val="000000"/>
            </a:solidFill>
            <a:prstDash val="solid"/>
            <a:miter/>
          </a:ln>
        </p:spPr>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548219" y="-2629634"/>
            <a:ext cx="9569467" cy="14665905"/>
            <a:chOff x="0" y="0"/>
            <a:chExt cx="691421" cy="1059653"/>
          </a:xfrm>
        </p:grpSpPr>
        <p:sp>
          <p:nvSpPr>
            <p:cNvPr id="3" name="Freeform 3"/>
            <p:cNvSpPr/>
            <p:nvPr/>
          </p:nvSpPr>
          <p:spPr>
            <a:xfrm>
              <a:off x="0" y="0"/>
              <a:ext cx="691421" cy="1059653"/>
            </a:xfrm>
            <a:custGeom>
              <a:avLst/>
              <a:gdLst/>
              <a:ahLst/>
              <a:cxnLst/>
              <a:rect l="l" t="t" r="r" b="b"/>
              <a:pathLst>
                <a:path w="691421" h="1059653">
                  <a:moveTo>
                    <a:pt x="230598" y="19070"/>
                  </a:moveTo>
                  <a:cubicBezTo>
                    <a:pt x="265931" y="7556"/>
                    <a:pt x="306345" y="0"/>
                    <a:pt x="345897" y="0"/>
                  </a:cubicBezTo>
                  <a:cubicBezTo>
                    <a:pt x="385450" y="0"/>
                    <a:pt x="423510" y="6476"/>
                    <a:pt x="458583" y="17990"/>
                  </a:cubicBezTo>
                  <a:cubicBezTo>
                    <a:pt x="459331" y="18350"/>
                    <a:pt x="460077" y="18350"/>
                    <a:pt x="460823" y="18710"/>
                  </a:cubicBezTo>
                  <a:cubicBezTo>
                    <a:pt x="592540" y="64765"/>
                    <a:pt x="689555" y="186379"/>
                    <a:pt x="691421" y="333985"/>
                  </a:cubicBezTo>
                  <a:lnTo>
                    <a:pt x="691421" y="1059653"/>
                  </a:lnTo>
                  <a:lnTo>
                    <a:pt x="0" y="1059653"/>
                  </a:lnTo>
                  <a:lnTo>
                    <a:pt x="0" y="334524"/>
                  </a:lnTo>
                  <a:cubicBezTo>
                    <a:pt x="1866" y="185660"/>
                    <a:pt x="97388" y="64045"/>
                    <a:pt x="230598" y="19070"/>
                  </a:cubicBezTo>
                  <a:close/>
                </a:path>
              </a:pathLst>
            </a:custGeom>
            <a:solidFill>
              <a:srgbClr val="0097B2"/>
            </a:solidFill>
          </p:spPr>
        </p:sp>
        <p:sp>
          <p:nvSpPr>
            <p:cNvPr id="4" name="TextBox 4"/>
            <p:cNvSpPr txBox="1"/>
            <p:nvPr/>
          </p:nvSpPr>
          <p:spPr>
            <a:xfrm>
              <a:off x="0" y="88900"/>
              <a:ext cx="691421" cy="97075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451282"/>
            <a:ext cx="5230828" cy="47625"/>
            <a:chOff x="0" y="0"/>
            <a:chExt cx="1377667" cy="12543"/>
          </a:xfrm>
        </p:grpSpPr>
        <p:sp>
          <p:nvSpPr>
            <p:cNvPr id="9" name="Freeform 9"/>
            <p:cNvSpPr/>
            <p:nvPr/>
          </p:nvSpPr>
          <p:spPr>
            <a:xfrm>
              <a:off x="0" y="0"/>
              <a:ext cx="1377667" cy="12543"/>
            </a:xfrm>
            <a:custGeom>
              <a:avLst/>
              <a:gdLst/>
              <a:ahLst/>
              <a:cxnLst/>
              <a:rect l="l" t="t" r="r" b="b"/>
              <a:pathLst>
                <a:path w="1377667" h="12543">
                  <a:moveTo>
                    <a:pt x="6272" y="0"/>
                  </a:moveTo>
                  <a:lnTo>
                    <a:pt x="1371395" y="0"/>
                  </a:lnTo>
                  <a:cubicBezTo>
                    <a:pt x="1373058" y="0"/>
                    <a:pt x="1374654" y="661"/>
                    <a:pt x="1375830" y="1837"/>
                  </a:cubicBezTo>
                  <a:cubicBezTo>
                    <a:pt x="1377006" y="3013"/>
                    <a:pt x="1377667" y="4608"/>
                    <a:pt x="1377667" y="6272"/>
                  </a:cubicBezTo>
                  <a:lnTo>
                    <a:pt x="1377667" y="6272"/>
                  </a:lnTo>
                  <a:cubicBezTo>
                    <a:pt x="1377667" y="7935"/>
                    <a:pt x="1377006" y="9530"/>
                    <a:pt x="1375830" y="10706"/>
                  </a:cubicBezTo>
                  <a:cubicBezTo>
                    <a:pt x="1374654" y="11882"/>
                    <a:pt x="1373058" y="12543"/>
                    <a:pt x="137139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p:spPr>
        </p:sp>
        <p:sp>
          <p:nvSpPr>
            <p:cNvPr id="10" name="TextBox 10"/>
            <p:cNvSpPr txBox="1"/>
            <p:nvPr/>
          </p:nvSpPr>
          <p:spPr>
            <a:xfrm>
              <a:off x="0" y="-38100"/>
              <a:ext cx="1377667" cy="5064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flipH="1">
            <a:off x="10814226" y="1959546"/>
            <a:ext cx="6217394" cy="6367909"/>
          </a:xfrm>
          <a:custGeom>
            <a:avLst/>
            <a:gdLst/>
            <a:ahLst/>
            <a:cxnLst/>
            <a:rect l="l" t="t" r="r" b="b"/>
            <a:pathLst>
              <a:path w="6217394" h="6367909">
                <a:moveTo>
                  <a:pt x="6217395" y="0"/>
                </a:moveTo>
                <a:lnTo>
                  <a:pt x="0" y="0"/>
                </a:lnTo>
                <a:lnTo>
                  <a:pt x="0" y="6367908"/>
                </a:lnTo>
                <a:lnTo>
                  <a:pt x="6217395" y="6367908"/>
                </a:lnTo>
                <a:lnTo>
                  <a:pt x="621739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028700" y="1358389"/>
            <a:ext cx="8684604" cy="842010"/>
          </a:xfrm>
          <a:prstGeom prst="rect">
            <a:avLst/>
          </a:prstGeom>
        </p:spPr>
        <p:txBody>
          <a:bodyPr lIns="0" tIns="0" rIns="0" bIns="0" rtlCol="0" anchor="t">
            <a:spAutoFit/>
          </a:bodyPr>
          <a:lstStyle/>
          <a:p>
            <a:pPr algn="l">
              <a:lnSpc>
                <a:spcPts val="6420"/>
              </a:lnSpc>
            </a:pPr>
            <a:r>
              <a:rPr lang="en-US" sz="6000">
                <a:solidFill>
                  <a:srgbClr val="FFFFFF"/>
                </a:solidFill>
                <a:latin typeface="Antonio Bold"/>
              </a:rPr>
              <a:t>EVALUATION AND REFLECTION</a:t>
            </a:r>
          </a:p>
        </p:txBody>
      </p:sp>
      <p:sp>
        <p:nvSpPr>
          <p:cNvPr id="13" name="TextBox 13"/>
          <p:cNvSpPr txBox="1"/>
          <p:nvPr/>
        </p:nvSpPr>
        <p:spPr>
          <a:xfrm>
            <a:off x="1028700" y="4181792"/>
            <a:ext cx="5844858" cy="1218565"/>
          </a:xfrm>
          <a:prstGeom prst="rect">
            <a:avLst/>
          </a:prstGeom>
        </p:spPr>
        <p:txBody>
          <a:bodyPr lIns="0" tIns="0" rIns="0" bIns="0" rtlCol="0" anchor="t">
            <a:spAutoFit/>
          </a:bodyPr>
          <a:lstStyle/>
          <a:p>
            <a:pPr algn="l">
              <a:lnSpc>
                <a:spcPts val="4759"/>
              </a:lnSpc>
            </a:pPr>
            <a:r>
              <a:rPr lang="en-US" sz="3399">
                <a:solidFill>
                  <a:srgbClr val="FFFFFF"/>
                </a:solidFill>
                <a:latin typeface="Poppins"/>
              </a:rPr>
              <a:t>UML and Block Diagrams</a:t>
            </a:r>
          </a:p>
          <a:p>
            <a:pPr algn="l">
              <a:lnSpc>
                <a:spcPts val="4759"/>
              </a:lnSpc>
            </a:pPr>
            <a:r>
              <a:rPr lang="en-US" sz="3399">
                <a:solidFill>
                  <a:srgbClr val="FFFFFF"/>
                </a:solidFill>
                <a:latin typeface="Poppins"/>
              </a:rPr>
              <a:t>Assumptions and solutions</a:t>
            </a:r>
          </a:p>
        </p:txBody>
      </p:sp>
      <p:sp>
        <p:nvSpPr>
          <p:cNvPr id="14" name="Freeform 14"/>
          <p:cNvSpPr/>
          <p:nvPr/>
        </p:nvSpPr>
        <p:spPr>
          <a:xfrm>
            <a:off x="15960484" y="349444"/>
            <a:ext cx="1733944" cy="1396613"/>
          </a:xfrm>
          <a:custGeom>
            <a:avLst/>
            <a:gdLst/>
            <a:ahLst/>
            <a:cxnLst/>
            <a:rect l="l" t="t" r="r" b="b"/>
            <a:pathLst>
              <a:path w="1733944" h="1396613">
                <a:moveTo>
                  <a:pt x="0" y="0"/>
                </a:moveTo>
                <a:lnTo>
                  <a:pt x="1733944" y="0"/>
                </a:lnTo>
                <a:lnTo>
                  <a:pt x="1733944" y="1396612"/>
                </a:lnTo>
                <a:lnTo>
                  <a:pt x="0" y="1396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72711" y="1369686"/>
            <a:ext cx="7353028" cy="7888614"/>
            <a:chOff x="0" y="0"/>
            <a:chExt cx="6847963" cy="7346760"/>
          </a:xfrm>
        </p:grpSpPr>
        <p:sp>
          <p:nvSpPr>
            <p:cNvPr id="3" name="Freeform 3"/>
            <p:cNvSpPr/>
            <p:nvPr/>
          </p:nvSpPr>
          <p:spPr>
            <a:xfrm>
              <a:off x="0" y="0"/>
              <a:ext cx="6847963" cy="7346760"/>
            </a:xfrm>
            <a:custGeom>
              <a:avLst/>
              <a:gdLst/>
              <a:ahLst/>
              <a:cxnLst/>
              <a:rect l="l" t="t" r="r" b="b"/>
              <a:pathLst>
                <a:path w="6847963" h="7346760">
                  <a:moveTo>
                    <a:pt x="12635" y="0"/>
                  </a:moveTo>
                  <a:lnTo>
                    <a:pt x="6835328" y="0"/>
                  </a:lnTo>
                  <a:cubicBezTo>
                    <a:pt x="6842306" y="0"/>
                    <a:pt x="6847963" y="5657"/>
                    <a:pt x="6847963" y="12635"/>
                  </a:cubicBezTo>
                  <a:lnTo>
                    <a:pt x="6847963" y="7334125"/>
                  </a:lnTo>
                  <a:cubicBezTo>
                    <a:pt x="6847963" y="7337476"/>
                    <a:pt x="6846632" y="7340690"/>
                    <a:pt x="6844262" y="7343060"/>
                  </a:cubicBezTo>
                  <a:cubicBezTo>
                    <a:pt x="6841892" y="7345429"/>
                    <a:pt x="6838679" y="7346760"/>
                    <a:pt x="6835328" y="7346760"/>
                  </a:cubicBezTo>
                  <a:lnTo>
                    <a:pt x="12635" y="7346760"/>
                  </a:lnTo>
                  <a:cubicBezTo>
                    <a:pt x="5657" y="7346760"/>
                    <a:pt x="0" y="7341103"/>
                    <a:pt x="0" y="7334125"/>
                  </a:cubicBezTo>
                  <a:lnTo>
                    <a:pt x="0" y="12635"/>
                  </a:lnTo>
                  <a:cubicBezTo>
                    <a:pt x="0" y="5657"/>
                    <a:pt x="5657" y="0"/>
                    <a:pt x="12635" y="0"/>
                  </a:cubicBezTo>
                  <a:close/>
                </a:path>
              </a:pathLst>
            </a:custGeom>
            <a:solidFill>
              <a:srgbClr val="EFEFEF"/>
            </a:solidFill>
            <a:ln w="19050" cap="sq">
              <a:solidFill>
                <a:srgbClr val="000000"/>
              </a:solidFill>
              <a:prstDash val="solid"/>
              <a:miter/>
            </a:ln>
          </p:spPr>
        </p:sp>
        <p:sp>
          <p:nvSpPr>
            <p:cNvPr id="4" name="TextBox 4"/>
            <p:cNvSpPr txBox="1"/>
            <p:nvPr/>
          </p:nvSpPr>
          <p:spPr>
            <a:xfrm>
              <a:off x="0" y="-19050"/>
              <a:ext cx="6847963" cy="7365810"/>
            </a:xfrm>
            <a:prstGeom prst="rect">
              <a:avLst/>
            </a:prstGeom>
          </p:spPr>
          <p:txBody>
            <a:bodyPr lIns="151519" tIns="151519" rIns="151519" bIns="151519" rtlCol="0" anchor="t"/>
            <a:lstStyle/>
            <a:p>
              <a:pPr algn="ctr">
                <a:lnSpc>
                  <a:spcPts val="2636"/>
                </a:lnSpc>
              </a:pPr>
              <a:endParaRPr/>
            </a:p>
          </p:txBody>
        </p:sp>
      </p:grpSp>
      <p:grpSp>
        <p:nvGrpSpPr>
          <p:cNvPr id="5" name="Group 5"/>
          <p:cNvGrpSpPr/>
          <p:nvPr/>
        </p:nvGrpSpPr>
        <p:grpSpPr>
          <a:xfrm>
            <a:off x="5862542" y="1028700"/>
            <a:ext cx="6187011" cy="681972"/>
            <a:chOff x="0" y="0"/>
            <a:chExt cx="2212622" cy="243889"/>
          </a:xfrm>
        </p:grpSpPr>
        <p:sp>
          <p:nvSpPr>
            <p:cNvPr id="6" name="Freeform 6"/>
            <p:cNvSpPr/>
            <p:nvPr/>
          </p:nvSpPr>
          <p:spPr>
            <a:xfrm>
              <a:off x="0" y="0"/>
              <a:ext cx="2212622" cy="243889"/>
            </a:xfrm>
            <a:custGeom>
              <a:avLst/>
              <a:gdLst/>
              <a:ahLst/>
              <a:cxnLst/>
              <a:rect l="l" t="t" r="r" b="b"/>
              <a:pathLst>
                <a:path w="2212622" h="243889">
                  <a:moveTo>
                    <a:pt x="15016" y="0"/>
                  </a:moveTo>
                  <a:lnTo>
                    <a:pt x="2197607" y="0"/>
                  </a:lnTo>
                  <a:cubicBezTo>
                    <a:pt x="2201589" y="0"/>
                    <a:pt x="2205408" y="1582"/>
                    <a:pt x="2208224" y="4398"/>
                  </a:cubicBezTo>
                  <a:cubicBezTo>
                    <a:pt x="2211040" y="7214"/>
                    <a:pt x="2212622" y="11033"/>
                    <a:pt x="2212622" y="15016"/>
                  </a:cubicBezTo>
                  <a:lnTo>
                    <a:pt x="2212622" y="228873"/>
                  </a:lnTo>
                  <a:cubicBezTo>
                    <a:pt x="2212622" y="232856"/>
                    <a:pt x="2211040" y="236675"/>
                    <a:pt x="2208224" y="239491"/>
                  </a:cubicBezTo>
                  <a:cubicBezTo>
                    <a:pt x="2205408" y="242307"/>
                    <a:pt x="2201589" y="243889"/>
                    <a:pt x="2197607" y="243889"/>
                  </a:cubicBezTo>
                  <a:lnTo>
                    <a:pt x="15016" y="243889"/>
                  </a:lnTo>
                  <a:cubicBezTo>
                    <a:pt x="11033" y="243889"/>
                    <a:pt x="7214" y="242307"/>
                    <a:pt x="4398" y="239491"/>
                  </a:cubicBezTo>
                  <a:cubicBezTo>
                    <a:pt x="1582" y="236675"/>
                    <a:pt x="0" y="232856"/>
                    <a:pt x="0" y="228873"/>
                  </a:cubicBezTo>
                  <a:lnTo>
                    <a:pt x="0" y="15016"/>
                  </a:lnTo>
                  <a:cubicBezTo>
                    <a:pt x="0" y="11033"/>
                    <a:pt x="1582" y="7214"/>
                    <a:pt x="4398" y="4398"/>
                  </a:cubicBezTo>
                  <a:cubicBezTo>
                    <a:pt x="7214" y="1582"/>
                    <a:pt x="11033" y="0"/>
                    <a:pt x="15016" y="0"/>
                  </a:cubicBezTo>
                  <a:close/>
                </a:path>
              </a:pathLst>
            </a:custGeom>
            <a:solidFill>
              <a:srgbClr val="FFE713"/>
            </a:solidFill>
            <a:ln w="19050" cap="sq">
              <a:solidFill>
                <a:srgbClr val="000000"/>
              </a:solidFill>
              <a:prstDash val="solid"/>
              <a:miter/>
            </a:ln>
          </p:spPr>
        </p:sp>
        <p:sp>
          <p:nvSpPr>
            <p:cNvPr id="7" name="TextBox 7"/>
            <p:cNvSpPr txBox="1"/>
            <p:nvPr/>
          </p:nvSpPr>
          <p:spPr>
            <a:xfrm>
              <a:off x="0" y="-57150"/>
              <a:ext cx="2212622" cy="301039"/>
            </a:xfrm>
            <a:prstGeom prst="rect">
              <a:avLst/>
            </a:prstGeom>
          </p:spPr>
          <p:txBody>
            <a:bodyPr lIns="30304" tIns="30304" rIns="30304" bIns="30304" rtlCol="0" anchor="ctr"/>
            <a:lstStyle/>
            <a:p>
              <a:pPr marL="0" lvl="0" indent="0" algn="ctr">
                <a:lnSpc>
                  <a:spcPts val="3340"/>
                </a:lnSpc>
                <a:spcBef>
                  <a:spcPct val="0"/>
                </a:spcBef>
              </a:pPr>
              <a:r>
                <a:rPr lang="en-US" sz="2386">
                  <a:solidFill>
                    <a:srgbClr val="000000"/>
                  </a:solidFill>
                  <a:latin typeface="Cy Grotesk Key Bold"/>
                </a:rPr>
                <a:t>Brain MRI Tumor Detection</a:t>
              </a:r>
            </a:p>
          </p:txBody>
        </p:sp>
      </p:grpSp>
      <p:sp>
        <p:nvSpPr>
          <p:cNvPr id="8" name="AutoShape 8"/>
          <p:cNvSpPr/>
          <p:nvPr/>
        </p:nvSpPr>
        <p:spPr>
          <a:xfrm>
            <a:off x="10350673" y="4969474"/>
            <a:ext cx="3081072" cy="884319"/>
          </a:xfrm>
          <a:prstGeom prst="line">
            <a:avLst/>
          </a:prstGeom>
          <a:ln w="9525" cap="flat">
            <a:solidFill>
              <a:srgbClr val="000000"/>
            </a:solidFill>
            <a:prstDash val="solid"/>
            <a:headEnd type="none" w="sm" len="sm"/>
            <a:tailEnd type="none" w="sm" len="sm"/>
          </a:ln>
        </p:spPr>
      </p:sp>
      <p:sp>
        <p:nvSpPr>
          <p:cNvPr id="9" name="AutoShape 9"/>
          <p:cNvSpPr/>
          <p:nvPr/>
        </p:nvSpPr>
        <p:spPr>
          <a:xfrm flipV="1">
            <a:off x="4466706" y="2939638"/>
            <a:ext cx="1410935" cy="134375"/>
          </a:xfrm>
          <a:prstGeom prst="line">
            <a:avLst/>
          </a:prstGeom>
          <a:ln w="9525" cap="flat">
            <a:solidFill>
              <a:srgbClr val="000000"/>
            </a:solidFill>
            <a:prstDash val="solid"/>
            <a:headEnd type="none" w="sm" len="sm"/>
            <a:tailEnd type="none" w="sm" len="sm"/>
          </a:ln>
        </p:spPr>
      </p:sp>
      <p:grpSp>
        <p:nvGrpSpPr>
          <p:cNvPr id="10" name="Group 10"/>
          <p:cNvGrpSpPr/>
          <p:nvPr/>
        </p:nvGrpSpPr>
        <p:grpSpPr>
          <a:xfrm>
            <a:off x="8197281" y="4024091"/>
            <a:ext cx="2272780" cy="1306973"/>
            <a:chOff x="0" y="0"/>
            <a:chExt cx="812800" cy="467405"/>
          </a:xfrm>
        </p:grpSpPr>
        <p:sp>
          <p:nvSpPr>
            <p:cNvPr id="11" name="Freeform 11"/>
            <p:cNvSpPr/>
            <p:nvPr/>
          </p:nvSpPr>
          <p:spPr>
            <a:xfrm>
              <a:off x="0" y="0"/>
              <a:ext cx="812800" cy="467405"/>
            </a:xfrm>
            <a:custGeom>
              <a:avLst/>
              <a:gdLst/>
              <a:ahLst/>
              <a:cxnLst/>
              <a:rect l="l" t="t" r="r" b="b"/>
              <a:pathLst>
                <a:path w="812800" h="467405">
                  <a:moveTo>
                    <a:pt x="406400" y="0"/>
                  </a:moveTo>
                  <a:cubicBezTo>
                    <a:pt x="181951" y="0"/>
                    <a:pt x="0" y="104632"/>
                    <a:pt x="0" y="233702"/>
                  </a:cubicBezTo>
                  <a:cubicBezTo>
                    <a:pt x="0" y="362773"/>
                    <a:pt x="181951" y="467405"/>
                    <a:pt x="406400" y="467405"/>
                  </a:cubicBezTo>
                  <a:cubicBezTo>
                    <a:pt x="630849" y="467405"/>
                    <a:pt x="812800" y="362773"/>
                    <a:pt x="812800" y="233702"/>
                  </a:cubicBezTo>
                  <a:cubicBezTo>
                    <a:pt x="812800" y="104632"/>
                    <a:pt x="630849" y="0"/>
                    <a:pt x="406400" y="0"/>
                  </a:cubicBezTo>
                  <a:close/>
                </a:path>
              </a:pathLst>
            </a:custGeom>
            <a:solidFill>
              <a:srgbClr val="7ED957"/>
            </a:solidFill>
            <a:ln w="19050" cap="sq">
              <a:solidFill>
                <a:srgbClr val="000000"/>
              </a:solidFill>
              <a:prstDash val="solid"/>
              <a:miter/>
            </a:ln>
          </p:spPr>
        </p:sp>
        <p:sp>
          <p:nvSpPr>
            <p:cNvPr id="12" name="TextBox 12"/>
            <p:cNvSpPr txBox="1"/>
            <p:nvPr/>
          </p:nvSpPr>
          <p:spPr>
            <a:xfrm>
              <a:off x="76200" y="43819"/>
              <a:ext cx="660400" cy="379766"/>
            </a:xfrm>
            <a:prstGeom prst="rect">
              <a:avLst/>
            </a:prstGeom>
          </p:spPr>
          <p:txBody>
            <a:bodyPr lIns="30304" tIns="30304" rIns="30304" bIns="30304" rtlCol="0" anchor="ctr"/>
            <a:lstStyle/>
            <a:p>
              <a:pPr marL="0" lvl="0" indent="0" algn="ctr">
                <a:lnSpc>
                  <a:spcPts val="2433"/>
                </a:lnSpc>
              </a:pPr>
              <a:r>
                <a:rPr lang="en-US" sz="2028">
                  <a:solidFill>
                    <a:srgbClr val="000000"/>
                  </a:solidFill>
                  <a:latin typeface="TT Commons Pro Bold"/>
                </a:rPr>
                <a:t>Upload Image</a:t>
              </a:r>
            </a:p>
          </p:txBody>
        </p:sp>
      </p:grpSp>
      <p:grpSp>
        <p:nvGrpSpPr>
          <p:cNvPr id="13" name="Group 13"/>
          <p:cNvGrpSpPr/>
          <p:nvPr/>
        </p:nvGrpSpPr>
        <p:grpSpPr>
          <a:xfrm>
            <a:off x="5862542" y="2179362"/>
            <a:ext cx="2272780" cy="1306973"/>
            <a:chOff x="0" y="0"/>
            <a:chExt cx="812800" cy="467405"/>
          </a:xfrm>
        </p:grpSpPr>
        <p:sp>
          <p:nvSpPr>
            <p:cNvPr id="14" name="Freeform 14"/>
            <p:cNvSpPr/>
            <p:nvPr/>
          </p:nvSpPr>
          <p:spPr>
            <a:xfrm>
              <a:off x="0" y="0"/>
              <a:ext cx="812800" cy="467405"/>
            </a:xfrm>
            <a:custGeom>
              <a:avLst/>
              <a:gdLst/>
              <a:ahLst/>
              <a:cxnLst/>
              <a:rect l="l" t="t" r="r" b="b"/>
              <a:pathLst>
                <a:path w="812800" h="467405">
                  <a:moveTo>
                    <a:pt x="406400" y="0"/>
                  </a:moveTo>
                  <a:cubicBezTo>
                    <a:pt x="181951" y="0"/>
                    <a:pt x="0" y="104632"/>
                    <a:pt x="0" y="233702"/>
                  </a:cubicBezTo>
                  <a:cubicBezTo>
                    <a:pt x="0" y="362773"/>
                    <a:pt x="181951" y="467405"/>
                    <a:pt x="406400" y="467405"/>
                  </a:cubicBezTo>
                  <a:cubicBezTo>
                    <a:pt x="630849" y="467405"/>
                    <a:pt x="812800" y="362773"/>
                    <a:pt x="812800" y="233702"/>
                  </a:cubicBezTo>
                  <a:cubicBezTo>
                    <a:pt x="812800" y="104632"/>
                    <a:pt x="630849" y="0"/>
                    <a:pt x="406400" y="0"/>
                  </a:cubicBezTo>
                  <a:close/>
                </a:path>
              </a:pathLst>
            </a:custGeom>
            <a:solidFill>
              <a:srgbClr val="7ED957"/>
            </a:solidFill>
            <a:ln w="19050" cap="sq">
              <a:solidFill>
                <a:srgbClr val="000000"/>
              </a:solidFill>
              <a:prstDash val="solid"/>
              <a:miter/>
            </a:ln>
          </p:spPr>
        </p:sp>
        <p:sp>
          <p:nvSpPr>
            <p:cNvPr id="15" name="TextBox 15"/>
            <p:cNvSpPr txBox="1"/>
            <p:nvPr/>
          </p:nvSpPr>
          <p:spPr>
            <a:xfrm>
              <a:off x="76200" y="43819"/>
              <a:ext cx="660400" cy="379766"/>
            </a:xfrm>
            <a:prstGeom prst="rect">
              <a:avLst/>
            </a:prstGeom>
          </p:spPr>
          <p:txBody>
            <a:bodyPr lIns="30304" tIns="30304" rIns="30304" bIns="30304" rtlCol="0" anchor="ctr"/>
            <a:lstStyle/>
            <a:p>
              <a:pPr marL="0" lvl="0" indent="0" algn="ctr">
                <a:lnSpc>
                  <a:spcPts val="2433"/>
                </a:lnSpc>
              </a:pPr>
              <a:r>
                <a:rPr lang="en-US" sz="2028" u="none" strike="noStrike">
                  <a:solidFill>
                    <a:srgbClr val="000000"/>
                  </a:solidFill>
                  <a:latin typeface="TT Commons Pro Bold"/>
                </a:rPr>
                <a:t>Log in to the website</a:t>
              </a:r>
            </a:p>
          </p:txBody>
        </p:sp>
      </p:grpSp>
      <p:sp>
        <p:nvSpPr>
          <p:cNvPr id="16" name="Freeform 16"/>
          <p:cNvSpPr/>
          <p:nvPr/>
        </p:nvSpPr>
        <p:spPr>
          <a:xfrm>
            <a:off x="3852292" y="2375815"/>
            <a:ext cx="614414" cy="1396396"/>
          </a:xfrm>
          <a:custGeom>
            <a:avLst/>
            <a:gdLst/>
            <a:ahLst/>
            <a:cxnLst/>
            <a:rect l="l" t="t" r="r" b="b"/>
            <a:pathLst>
              <a:path w="614414" h="1396396">
                <a:moveTo>
                  <a:pt x="0" y="0"/>
                </a:moveTo>
                <a:lnTo>
                  <a:pt x="614414" y="0"/>
                </a:lnTo>
                <a:lnTo>
                  <a:pt x="614414" y="1396396"/>
                </a:lnTo>
                <a:lnTo>
                  <a:pt x="0" y="1396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7" name="Group 17"/>
          <p:cNvGrpSpPr/>
          <p:nvPr/>
        </p:nvGrpSpPr>
        <p:grpSpPr>
          <a:xfrm>
            <a:off x="13242186" y="6611471"/>
            <a:ext cx="1772631" cy="592729"/>
            <a:chOff x="0" y="0"/>
            <a:chExt cx="1249898" cy="417939"/>
          </a:xfrm>
        </p:grpSpPr>
        <p:sp>
          <p:nvSpPr>
            <p:cNvPr id="18" name="Freeform 18"/>
            <p:cNvSpPr/>
            <p:nvPr/>
          </p:nvSpPr>
          <p:spPr>
            <a:xfrm>
              <a:off x="0" y="0"/>
              <a:ext cx="1249898" cy="417939"/>
            </a:xfrm>
            <a:custGeom>
              <a:avLst/>
              <a:gdLst/>
              <a:ahLst/>
              <a:cxnLst/>
              <a:rect l="l" t="t" r="r" b="b"/>
              <a:pathLst>
                <a:path w="1249898" h="417939">
                  <a:moveTo>
                    <a:pt x="1046698" y="0"/>
                  </a:moveTo>
                  <a:cubicBezTo>
                    <a:pt x="1158922" y="0"/>
                    <a:pt x="1249898" y="93559"/>
                    <a:pt x="1249898" y="208969"/>
                  </a:cubicBezTo>
                  <a:cubicBezTo>
                    <a:pt x="1249898" y="324380"/>
                    <a:pt x="1158922" y="417939"/>
                    <a:pt x="1046698" y="417939"/>
                  </a:cubicBezTo>
                  <a:lnTo>
                    <a:pt x="203200" y="417939"/>
                  </a:lnTo>
                  <a:cubicBezTo>
                    <a:pt x="90976" y="417939"/>
                    <a:pt x="0" y="324380"/>
                    <a:pt x="0" y="208969"/>
                  </a:cubicBezTo>
                  <a:cubicBezTo>
                    <a:pt x="0" y="93559"/>
                    <a:pt x="90976" y="0"/>
                    <a:pt x="203200" y="0"/>
                  </a:cubicBezTo>
                  <a:close/>
                </a:path>
              </a:pathLst>
            </a:custGeom>
            <a:solidFill>
              <a:srgbClr val="C7B9FF"/>
            </a:solidFill>
            <a:ln w="19050" cap="sq">
              <a:solidFill>
                <a:srgbClr val="000000"/>
              </a:solidFill>
              <a:prstDash val="solid"/>
              <a:miter/>
            </a:ln>
          </p:spPr>
        </p:sp>
        <p:sp>
          <p:nvSpPr>
            <p:cNvPr id="19" name="TextBox 19"/>
            <p:cNvSpPr txBox="1"/>
            <p:nvPr/>
          </p:nvSpPr>
          <p:spPr>
            <a:xfrm>
              <a:off x="0" y="0"/>
              <a:ext cx="1249898" cy="417939"/>
            </a:xfrm>
            <a:prstGeom prst="rect">
              <a:avLst/>
            </a:prstGeom>
          </p:spPr>
          <p:txBody>
            <a:bodyPr lIns="30304" tIns="30304" rIns="30304" bIns="30304" rtlCol="0" anchor="ctr"/>
            <a:lstStyle/>
            <a:p>
              <a:pPr marL="0" lvl="0" indent="0" algn="ctr">
                <a:lnSpc>
                  <a:spcPts val="1718"/>
                </a:lnSpc>
              </a:pPr>
              <a:r>
                <a:rPr lang="en-US" sz="1431">
                  <a:solidFill>
                    <a:srgbClr val="000000"/>
                  </a:solidFill>
                  <a:latin typeface="TT Commons Pro Bold"/>
                </a:rPr>
                <a:t>Model </a:t>
              </a:r>
            </a:p>
          </p:txBody>
        </p:sp>
      </p:grpSp>
      <p:grpSp>
        <p:nvGrpSpPr>
          <p:cNvPr id="20" name="Group 20"/>
          <p:cNvGrpSpPr/>
          <p:nvPr/>
        </p:nvGrpSpPr>
        <p:grpSpPr>
          <a:xfrm>
            <a:off x="3273183" y="3948424"/>
            <a:ext cx="1772631" cy="592729"/>
            <a:chOff x="0" y="0"/>
            <a:chExt cx="1249898" cy="417939"/>
          </a:xfrm>
        </p:grpSpPr>
        <p:sp>
          <p:nvSpPr>
            <p:cNvPr id="21" name="Freeform 21"/>
            <p:cNvSpPr/>
            <p:nvPr/>
          </p:nvSpPr>
          <p:spPr>
            <a:xfrm>
              <a:off x="0" y="0"/>
              <a:ext cx="1249898" cy="417939"/>
            </a:xfrm>
            <a:custGeom>
              <a:avLst/>
              <a:gdLst/>
              <a:ahLst/>
              <a:cxnLst/>
              <a:rect l="l" t="t" r="r" b="b"/>
              <a:pathLst>
                <a:path w="1249898" h="417939">
                  <a:moveTo>
                    <a:pt x="1046698" y="0"/>
                  </a:moveTo>
                  <a:cubicBezTo>
                    <a:pt x="1158922" y="0"/>
                    <a:pt x="1249898" y="93559"/>
                    <a:pt x="1249898" y="208969"/>
                  </a:cubicBezTo>
                  <a:cubicBezTo>
                    <a:pt x="1249898" y="324380"/>
                    <a:pt x="1158922" y="417939"/>
                    <a:pt x="1046698" y="417939"/>
                  </a:cubicBezTo>
                  <a:lnTo>
                    <a:pt x="203200" y="417939"/>
                  </a:lnTo>
                  <a:cubicBezTo>
                    <a:pt x="90976" y="417939"/>
                    <a:pt x="0" y="324380"/>
                    <a:pt x="0" y="208969"/>
                  </a:cubicBezTo>
                  <a:cubicBezTo>
                    <a:pt x="0" y="93559"/>
                    <a:pt x="90976" y="0"/>
                    <a:pt x="203200" y="0"/>
                  </a:cubicBezTo>
                  <a:close/>
                </a:path>
              </a:pathLst>
            </a:custGeom>
            <a:solidFill>
              <a:srgbClr val="C7B9FF"/>
            </a:solidFill>
            <a:ln w="19050" cap="sq">
              <a:solidFill>
                <a:srgbClr val="000000"/>
              </a:solidFill>
              <a:prstDash val="solid"/>
              <a:miter/>
            </a:ln>
          </p:spPr>
        </p:sp>
        <p:sp>
          <p:nvSpPr>
            <p:cNvPr id="22" name="TextBox 22"/>
            <p:cNvSpPr txBox="1"/>
            <p:nvPr/>
          </p:nvSpPr>
          <p:spPr>
            <a:xfrm>
              <a:off x="0" y="0"/>
              <a:ext cx="1249898" cy="417939"/>
            </a:xfrm>
            <a:prstGeom prst="rect">
              <a:avLst/>
            </a:prstGeom>
          </p:spPr>
          <p:txBody>
            <a:bodyPr lIns="30304" tIns="30304" rIns="30304" bIns="30304" rtlCol="0" anchor="ctr"/>
            <a:lstStyle/>
            <a:p>
              <a:pPr marL="0" lvl="0" indent="0" algn="ctr">
                <a:lnSpc>
                  <a:spcPts val="1718"/>
                </a:lnSpc>
              </a:pPr>
              <a:r>
                <a:rPr lang="en-US" sz="1431">
                  <a:solidFill>
                    <a:srgbClr val="000000"/>
                  </a:solidFill>
                  <a:latin typeface="TT Commons Pro Bold"/>
                </a:rPr>
                <a:t>Patient / Doctor</a:t>
              </a:r>
            </a:p>
          </p:txBody>
        </p:sp>
      </p:grpSp>
      <p:sp>
        <p:nvSpPr>
          <p:cNvPr id="23" name="Freeform 23"/>
          <p:cNvSpPr/>
          <p:nvPr/>
        </p:nvSpPr>
        <p:spPr>
          <a:xfrm>
            <a:off x="13430303" y="5275994"/>
            <a:ext cx="1396396" cy="1155599"/>
          </a:xfrm>
          <a:custGeom>
            <a:avLst/>
            <a:gdLst/>
            <a:ahLst/>
            <a:cxnLst/>
            <a:rect l="l" t="t" r="r" b="b"/>
            <a:pathLst>
              <a:path w="1396396" h="1155599">
                <a:moveTo>
                  <a:pt x="0" y="0"/>
                </a:moveTo>
                <a:lnTo>
                  <a:pt x="1396396" y="0"/>
                </a:lnTo>
                <a:lnTo>
                  <a:pt x="1396396" y="1155599"/>
                </a:lnTo>
                <a:lnTo>
                  <a:pt x="0" y="1155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8197281" y="6907836"/>
            <a:ext cx="2272780" cy="1306973"/>
            <a:chOff x="0" y="0"/>
            <a:chExt cx="812800" cy="467405"/>
          </a:xfrm>
        </p:grpSpPr>
        <p:sp>
          <p:nvSpPr>
            <p:cNvPr id="25" name="Freeform 25"/>
            <p:cNvSpPr/>
            <p:nvPr/>
          </p:nvSpPr>
          <p:spPr>
            <a:xfrm>
              <a:off x="0" y="0"/>
              <a:ext cx="812800" cy="467405"/>
            </a:xfrm>
            <a:custGeom>
              <a:avLst/>
              <a:gdLst/>
              <a:ahLst/>
              <a:cxnLst/>
              <a:rect l="l" t="t" r="r" b="b"/>
              <a:pathLst>
                <a:path w="812800" h="467405">
                  <a:moveTo>
                    <a:pt x="406400" y="0"/>
                  </a:moveTo>
                  <a:cubicBezTo>
                    <a:pt x="181951" y="0"/>
                    <a:pt x="0" y="104632"/>
                    <a:pt x="0" y="233702"/>
                  </a:cubicBezTo>
                  <a:cubicBezTo>
                    <a:pt x="0" y="362773"/>
                    <a:pt x="181951" y="467405"/>
                    <a:pt x="406400" y="467405"/>
                  </a:cubicBezTo>
                  <a:cubicBezTo>
                    <a:pt x="630849" y="467405"/>
                    <a:pt x="812800" y="362773"/>
                    <a:pt x="812800" y="233702"/>
                  </a:cubicBezTo>
                  <a:cubicBezTo>
                    <a:pt x="812800" y="104632"/>
                    <a:pt x="630849" y="0"/>
                    <a:pt x="406400" y="0"/>
                  </a:cubicBezTo>
                  <a:close/>
                </a:path>
              </a:pathLst>
            </a:custGeom>
            <a:solidFill>
              <a:srgbClr val="7ED957"/>
            </a:solidFill>
            <a:ln w="19050" cap="sq">
              <a:solidFill>
                <a:srgbClr val="000000"/>
              </a:solidFill>
              <a:prstDash val="solid"/>
              <a:miter/>
            </a:ln>
          </p:spPr>
        </p:sp>
        <p:sp>
          <p:nvSpPr>
            <p:cNvPr id="26" name="TextBox 26"/>
            <p:cNvSpPr txBox="1"/>
            <p:nvPr/>
          </p:nvSpPr>
          <p:spPr>
            <a:xfrm>
              <a:off x="76200" y="43819"/>
              <a:ext cx="660400" cy="379766"/>
            </a:xfrm>
            <a:prstGeom prst="rect">
              <a:avLst/>
            </a:prstGeom>
          </p:spPr>
          <p:txBody>
            <a:bodyPr lIns="30304" tIns="30304" rIns="30304" bIns="30304" rtlCol="0" anchor="ctr"/>
            <a:lstStyle/>
            <a:p>
              <a:pPr algn="ctr">
                <a:lnSpc>
                  <a:spcPts val="2433"/>
                </a:lnSpc>
              </a:pPr>
              <a:r>
                <a:rPr lang="en-US" sz="2028">
                  <a:solidFill>
                    <a:srgbClr val="000000"/>
                  </a:solidFill>
                  <a:latin typeface="TT Commons Pro Bold"/>
                </a:rPr>
                <a:t>Results</a:t>
              </a:r>
            </a:p>
          </p:txBody>
        </p:sp>
      </p:grpSp>
      <p:sp>
        <p:nvSpPr>
          <p:cNvPr id="27" name="AutoShape 27"/>
          <p:cNvSpPr/>
          <p:nvPr/>
        </p:nvSpPr>
        <p:spPr>
          <a:xfrm flipV="1">
            <a:off x="10463879" y="5853794"/>
            <a:ext cx="2966424" cy="1745650"/>
          </a:xfrm>
          <a:prstGeom prst="line">
            <a:avLst/>
          </a:prstGeom>
          <a:ln w="9525" cap="flat">
            <a:solidFill>
              <a:srgbClr val="000000"/>
            </a:solidFill>
            <a:prstDash val="solid"/>
            <a:headEnd type="none" w="sm" len="sm"/>
            <a:tailEnd type="none" w="sm" len="sm"/>
          </a:ln>
        </p:spPr>
      </p:sp>
      <p:sp>
        <p:nvSpPr>
          <p:cNvPr id="28" name="AutoShape 28"/>
          <p:cNvSpPr/>
          <p:nvPr/>
        </p:nvSpPr>
        <p:spPr>
          <a:xfrm flipH="1" flipV="1">
            <a:off x="4466706" y="3074013"/>
            <a:ext cx="3730575" cy="4487309"/>
          </a:xfrm>
          <a:prstGeom prst="line">
            <a:avLst/>
          </a:prstGeom>
          <a:ln w="9525" cap="flat">
            <a:solidFill>
              <a:srgbClr val="000000"/>
            </a:solidFill>
            <a:prstDash val="solid"/>
            <a:headEnd type="none" w="sm" len="sm"/>
            <a:tailEnd type="arrow" w="med" len="sm"/>
          </a:ln>
        </p:spPr>
      </p:sp>
      <p:sp>
        <p:nvSpPr>
          <p:cNvPr id="29" name="AutoShape 29"/>
          <p:cNvSpPr/>
          <p:nvPr/>
        </p:nvSpPr>
        <p:spPr>
          <a:xfrm>
            <a:off x="8135322" y="2832849"/>
            <a:ext cx="1198349" cy="1191243"/>
          </a:xfrm>
          <a:prstGeom prst="line">
            <a:avLst/>
          </a:prstGeom>
          <a:ln w="9525" cap="flat">
            <a:solidFill>
              <a:srgbClr val="000000"/>
            </a:solidFill>
            <a:prstDash val="solid"/>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448897" y="1028700"/>
          <a:ext cx="4265964" cy="2594314"/>
        </p:xfrm>
        <a:graphic>
          <a:graphicData uri="http://schemas.openxmlformats.org/drawingml/2006/table">
            <a:tbl>
              <a:tblPr/>
              <a:tblGrid>
                <a:gridCol w="4265964">
                  <a:extLst>
                    <a:ext uri="{9D8B030D-6E8A-4147-A177-3AD203B41FA5}">
                      <a16:colId xmlns:a16="http://schemas.microsoft.com/office/drawing/2014/main" val="20000"/>
                    </a:ext>
                  </a:extLst>
                </a:gridCol>
              </a:tblGrid>
              <a:tr h="1056335">
                <a:tc>
                  <a:txBody>
                    <a:bodyPr/>
                    <a:lstStyle/>
                    <a:p>
                      <a:pPr algn="ctr">
                        <a:lnSpc>
                          <a:spcPts val="2241"/>
                        </a:lnSpc>
                        <a:defRPr/>
                      </a:pPr>
                      <a:r>
                        <a:rPr lang="en-US" sz="1601">
                          <a:solidFill>
                            <a:srgbClr val="FFFFFF"/>
                          </a:solidFill>
                          <a:latin typeface="Canva Sans Bold"/>
                        </a:rPr>
                        <a:t>MRI Brain Tumor Detection Platform </a:t>
                      </a:r>
                      <a:endParaRPr lang="en-US" sz="1100"/>
                    </a:p>
                  </a:txBody>
                  <a:tcPr marL="61009" marR="61009" marT="61009" marB="61009" anchor="ctr">
                    <a:lnL w="21710" cap="flat" cmpd="sng" algn="ctr">
                      <a:solidFill>
                        <a:srgbClr val="000000"/>
                      </a:solidFill>
                      <a:prstDash val="solid"/>
                      <a:round/>
                      <a:headEnd type="none" w="med" len="med"/>
                      <a:tailEnd type="none" w="med" len="med"/>
                    </a:lnL>
                    <a:lnR w="21710" cap="flat" cmpd="sng" algn="ctr">
                      <a:solidFill>
                        <a:srgbClr val="000000"/>
                      </a:solidFill>
                      <a:prstDash val="solid"/>
                      <a:round/>
                      <a:headEnd type="none" w="med" len="med"/>
                      <a:tailEnd type="none" w="med" len="med"/>
                    </a:lnR>
                    <a:lnT w="21710" cap="flat" cmpd="sng" algn="ctr">
                      <a:solidFill>
                        <a:srgbClr val="000000"/>
                      </a:solidFill>
                      <a:prstDash val="solid"/>
                      <a:round/>
                      <a:headEnd type="none" w="med" len="med"/>
                      <a:tailEnd type="none" w="med" len="med"/>
                    </a:lnT>
                    <a:lnB w="21710" cap="flat" cmpd="sng" algn="ctr">
                      <a:solidFill>
                        <a:srgbClr val="000000"/>
                      </a:solidFill>
                      <a:prstDash val="solid"/>
                      <a:round/>
                      <a:headEnd type="none" w="med" len="med"/>
                      <a:tailEnd type="none" w="med" len="med"/>
                    </a:lnB>
                    <a:solidFill>
                      <a:srgbClr val="7ED957"/>
                    </a:solidFill>
                  </a:tcPr>
                </a:tc>
                <a:extLst>
                  <a:ext uri="{0D108BD9-81ED-4DB2-BD59-A6C34878D82A}">
                    <a16:rowId xmlns:a16="http://schemas.microsoft.com/office/drawing/2014/main" val="10000"/>
                  </a:ext>
                </a:extLst>
              </a:tr>
              <a:tr h="1537979">
                <a:tc>
                  <a:txBody>
                    <a:bodyPr/>
                    <a:lstStyle/>
                    <a:p>
                      <a:pPr algn="l">
                        <a:lnSpc>
                          <a:spcPts val="2241"/>
                        </a:lnSpc>
                        <a:defRPr/>
                      </a:pPr>
                      <a:r>
                        <a:rPr lang="en-US" sz="1601">
                          <a:solidFill>
                            <a:srgbClr val="000000"/>
                          </a:solidFill>
                          <a:latin typeface="Canva Sans Bold"/>
                        </a:rPr>
                        <a:t>User Interface</a:t>
                      </a:r>
                      <a:endParaRPr lang="en-US" sz="1100"/>
                    </a:p>
                    <a:p>
                      <a:pPr algn="l">
                        <a:lnSpc>
                          <a:spcPts val="2241"/>
                        </a:lnSpc>
                      </a:pPr>
                      <a:r>
                        <a:rPr lang="en-US" sz="1601">
                          <a:solidFill>
                            <a:srgbClr val="000000"/>
                          </a:solidFill>
                          <a:latin typeface="Canva Sans Bold"/>
                        </a:rPr>
                        <a:t>Backend API</a:t>
                      </a:r>
                    </a:p>
                    <a:p>
                      <a:pPr algn="l">
                        <a:lnSpc>
                          <a:spcPts val="2241"/>
                        </a:lnSpc>
                      </a:pPr>
                      <a:r>
                        <a:rPr lang="en-US" sz="1601">
                          <a:solidFill>
                            <a:srgbClr val="000000"/>
                          </a:solidFill>
                          <a:latin typeface="Canva Sans Bold"/>
                        </a:rPr>
                        <a:t>Admin</a:t>
                      </a:r>
                    </a:p>
                  </a:txBody>
                  <a:tcPr marL="61009" marR="61009" marT="61009" marB="61009" anchor="ctr">
                    <a:lnL w="21710" cap="flat" cmpd="sng" algn="ctr">
                      <a:solidFill>
                        <a:srgbClr val="000000"/>
                      </a:solidFill>
                      <a:prstDash val="solid"/>
                      <a:round/>
                      <a:headEnd type="none" w="med" len="med"/>
                      <a:tailEnd type="none" w="med" len="med"/>
                    </a:lnL>
                    <a:lnR w="21710" cap="flat" cmpd="sng" algn="ctr">
                      <a:solidFill>
                        <a:srgbClr val="000000"/>
                      </a:solidFill>
                      <a:prstDash val="solid"/>
                      <a:round/>
                      <a:headEnd type="none" w="med" len="med"/>
                      <a:tailEnd type="none" w="med" len="med"/>
                    </a:lnR>
                    <a:lnT w="21710" cap="flat" cmpd="sng" algn="ctr">
                      <a:solidFill>
                        <a:srgbClr val="000000"/>
                      </a:solidFill>
                      <a:prstDash val="solid"/>
                      <a:round/>
                      <a:headEnd type="none" w="med" len="med"/>
                      <a:tailEnd type="none" w="med" len="med"/>
                    </a:lnT>
                    <a:lnB w="217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 name="Table 3"/>
          <p:cNvGraphicFramePr>
            <a:graphicFrameLocks noGrp="1"/>
          </p:cNvGraphicFramePr>
          <p:nvPr/>
        </p:nvGraphicFramePr>
        <p:xfrm>
          <a:off x="9448897" y="3926642"/>
          <a:ext cx="4265964" cy="2594314"/>
        </p:xfrm>
        <a:graphic>
          <a:graphicData uri="http://schemas.openxmlformats.org/drawingml/2006/table">
            <a:tbl>
              <a:tblPr/>
              <a:tblGrid>
                <a:gridCol w="4265964">
                  <a:extLst>
                    <a:ext uri="{9D8B030D-6E8A-4147-A177-3AD203B41FA5}">
                      <a16:colId xmlns:a16="http://schemas.microsoft.com/office/drawing/2014/main" val="20000"/>
                    </a:ext>
                  </a:extLst>
                </a:gridCol>
              </a:tblGrid>
              <a:tr h="1056335">
                <a:tc>
                  <a:txBody>
                    <a:bodyPr/>
                    <a:lstStyle/>
                    <a:p>
                      <a:pPr algn="ctr">
                        <a:lnSpc>
                          <a:spcPts val="2241"/>
                        </a:lnSpc>
                        <a:defRPr/>
                      </a:pPr>
                      <a:r>
                        <a:rPr lang="en-US" sz="1601">
                          <a:solidFill>
                            <a:srgbClr val="FFFFFF"/>
                          </a:solidFill>
                          <a:latin typeface="Canva Sans Bold"/>
                        </a:rPr>
                        <a:t>User Interface</a:t>
                      </a:r>
                      <a:endParaRPr lang="en-US" sz="1100"/>
                    </a:p>
                  </a:txBody>
                  <a:tcPr marL="61009" marR="61009" marT="61009" marB="61009" anchor="ctr">
                    <a:lnL w="21710" cap="flat" cmpd="sng" algn="ctr">
                      <a:solidFill>
                        <a:srgbClr val="000000"/>
                      </a:solidFill>
                      <a:prstDash val="solid"/>
                      <a:round/>
                      <a:headEnd type="none" w="med" len="med"/>
                      <a:tailEnd type="none" w="med" len="med"/>
                    </a:lnL>
                    <a:lnR w="21710" cap="flat" cmpd="sng" algn="ctr">
                      <a:solidFill>
                        <a:srgbClr val="000000"/>
                      </a:solidFill>
                      <a:prstDash val="solid"/>
                      <a:round/>
                      <a:headEnd type="none" w="med" len="med"/>
                      <a:tailEnd type="none" w="med" len="med"/>
                    </a:lnR>
                    <a:lnT w="21710" cap="flat" cmpd="sng" algn="ctr">
                      <a:solidFill>
                        <a:srgbClr val="000000"/>
                      </a:solidFill>
                      <a:prstDash val="solid"/>
                      <a:round/>
                      <a:headEnd type="none" w="med" len="med"/>
                      <a:tailEnd type="none" w="med" len="med"/>
                    </a:lnT>
                    <a:lnB w="21710" cap="flat" cmpd="sng" algn="ctr">
                      <a:solidFill>
                        <a:srgbClr val="000000"/>
                      </a:solidFill>
                      <a:prstDash val="solid"/>
                      <a:round/>
                      <a:headEnd type="none" w="med" len="med"/>
                      <a:tailEnd type="none" w="med" len="med"/>
                    </a:lnB>
                    <a:solidFill>
                      <a:srgbClr val="0CC0DF"/>
                    </a:solidFill>
                  </a:tcPr>
                </a:tc>
                <a:extLst>
                  <a:ext uri="{0D108BD9-81ED-4DB2-BD59-A6C34878D82A}">
                    <a16:rowId xmlns:a16="http://schemas.microsoft.com/office/drawing/2014/main" val="10000"/>
                  </a:ext>
                </a:extLst>
              </a:tr>
              <a:tr h="1537979">
                <a:tc>
                  <a:txBody>
                    <a:bodyPr/>
                    <a:lstStyle/>
                    <a:p>
                      <a:pPr algn="l">
                        <a:lnSpc>
                          <a:spcPts val="2241"/>
                        </a:lnSpc>
                        <a:defRPr/>
                      </a:pPr>
                      <a:r>
                        <a:rPr lang="en-US" sz="1601">
                          <a:solidFill>
                            <a:srgbClr val="000000"/>
                          </a:solidFill>
                          <a:latin typeface="Canva Sans Bold"/>
                        </a:rPr>
                        <a:t>Upload MRI Image</a:t>
                      </a:r>
                      <a:endParaRPr lang="en-US" sz="1100"/>
                    </a:p>
                    <a:p>
                      <a:pPr algn="l">
                        <a:lnSpc>
                          <a:spcPts val="2241"/>
                        </a:lnSpc>
                      </a:pPr>
                      <a:r>
                        <a:rPr lang="en-US" sz="1601">
                          <a:solidFill>
                            <a:srgbClr val="000000"/>
                          </a:solidFill>
                          <a:latin typeface="Canva Sans Bold"/>
                        </a:rPr>
                        <a:t>View Prediction </a:t>
                      </a:r>
                    </a:p>
                    <a:p>
                      <a:pPr algn="l">
                        <a:lnSpc>
                          <a:spcPts val="2241"/>
                        </a:lnSpc>
                      </a:pPr>
                      <a:r>
                        <a:rPr lang="en-US" sz="1601">
                          <a:solidFill>
                            <a:srgbClr val="000000"/>
                          </a:solidFill>
                          <a:latin typeface="Canva Sans Bold"/>
                        </a:rPr>
                        <a:t>Interpret Results</a:t>
                      </a:r>
                    </a:p>
                  </a:txBody>
                  <a:tcPr marL="61009" marR="61009" marT="61009" marB="61009" anchor="ctr">
                    <a:lnL w="21710" cap="flat" cmpd="sng" algn="ctr">
                      <a:solidFill>
                        <a:srgbClr val="000000"/>
                      </a:solidFill>
                      <a:prstDash val="solid"/>
                      <a:round/>
                      <a:headEnd type="none" w="med" len="med"/>
                      <a:tailEnd type="none" w="med" len="med"/>
                    </a:lnL>
                    <a:lnR w="21710" cap="flat" cmpd="sng" algn="ctr">
                      <a:solidFill>
                        <a:srgbClr val="000000"/>
                      </a:solidFill>
                      <a:prstDash val="solid"/>
                      <a:round/>
                      <a:headEnd type="none" w="med" len="med"/>
                      <a:tailEnd type="none" w="med" len="med"/>
                    </a:lnR>
                    <a:lnT w="21710" cap="flat" cmpd="sng" algn="ctr">
                      <a:solidFill>
                        <a:srgbClr val="000000"/>
                      </a:solidFill>
                      <a:prstDash val="solid"/>
                      <a:round/>
                      <a:headEnd type="none" w="med" len="med"/>
                      <a:tailEnd type="none" w="med" len="med"/>
                    </a:lnT>
                    <a:lnB w="217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4" name="Table 4"/>
          <p:cNvGraphicFramePr>
            <a:graphicFrameLocks noGrp="1"/>
          </p:cNvGraphicFramePr>
          <p:nvPr/>
        </p:nvGraphicFramePr>
        <p:xfrm>
          <a:off x="9448897" y="6828096"/>
          <a:ext cx="4265964" cy="2594314"/>
        </p:xfrm>
        <a:graphic>
          <a:graphicData uri="http://schemas.openxmlformats.org/drawingml/2006/table">
            <a:tbl>
              <a:tblPr/>
              <a:tblGrid>
                <a:gridCol w="4265964">
                  <a:extLst>
                    <a:ext uri="{9D8B030D-6E8A-4147-A177-3AD203B41FA5}">
                      <a16:colId xmlns:a16="http://schemas.microsoft.com/office/drawing/2014/main" val="20000"/>
                    </a:ext>
                  </a:extLst>
                </a:gridCol>
              </a:tblGrid>
              <a:tr h="1056335">
                <a:tc>
                  <a:txBody>
                    <a:bodyPr/>
                    <a:lstStyle/>
                    <a:p>
                      <a:pPr algn="ctr">
                        <a:lnSpc>
                          <a:spcPts val="2241"/>
                        </a:lnSpc>
                        <a:defRPr/>
                      </a:pPr>
                      <a:r>
                        <a:rPr lang="en-US" sz="1601">
                          <a:solidFill>
                            <a:srgbClr val="FFFFFF"/>
                          </a:solidFill>
                          <a:latin typeface="Canva Sans Bold"/>
                        </a:rPr>
                        <a:t>Backend API</a:t>
                      </a:r>
                      <a:endParaRPr lang="en-US" sz="1100"/>
                    </a:p>
                  </a:txBody>
                  <a:tcPr marL="61009" marR="61009" marT="61009" marB="61009" anchor="ctr">
                    <a:lnL w="21710" cap="flat" cmpd="sng" algn="ctr">
                      <a:solidFill>
                        <a:srgbClr val="000000"/>
                      </a:solidFill>
                      <a:prstDash val="solid"/>
                      <a:round/>
                      <a:headEnd type="none" w="med" len="med"/>
                      <a:tailEnd type="none" w="med" len="med"/>
                    </a:lnL>
                    <a:lnR w="21710" cap="flat" cmpd="sng" algn="ctr">
                      <a:solidFill>
                        <a:srgbClr val="000000"/>
                      </a:solidFill>
                      <a:prstDash val="solid"/>
                      <a:round/>
                      <a:headEnd type="none" w="med" len="med"/>
                      <a:tailEnd type="none" w="med" len="med"/>
                    </a:lnR>
                    <a:lnT w="21710" cap="flat" cmpd="sng" algn="ctr">
                      <a:solidFill>
                        <a:srgbClr val="000000"/>
                      </a:solidFill>
                      <a:prstDash val="solid"/>
                      <a:round/>
                      <a:headEnd type="none" w="med" len="med"/>
                      <a:tailEnd type="none" w="med" len="med"/>
                    </a:lnT>
                    <a:lnB w="21710" cap="flat" cmpd="sng" algn="ctr">
                      <a:solidFill>
                        <a:srgbClr val="000000"/>
                      </a:solidFill>
                      <a:prstDash val="solid"/>
                      <a:round/>
                      <a:headEnd type="none" w="med" len="med"/>
                      <a:tailEnd type="none" w="med" len="med"/>
                    </a:lnB>
                    <a:solidFill>
                      <a:srgbClr val="0097B2"/>
                    </a:solidFill>
                  </a:tcPr>
                </a:tc>
                <a:extLst>
                  <a:ext uri="{0D108BD9-81ED-4DB2-BD59-A6C34878D82A}">
                    <a16:rowId xmlns:a16="http://schemas.microsoft.com/office/drawing/2014/main" val="10000"/>
                  </a:ext>
                </a:extLst>
              </a:tr>
              <a:tr h="1537979">
                <a:tc>
                  <a:txBody>
                    <a:bodyPr/>
                    <a:lstStyle/>
                    <a:p>
                      <a:pPr algn="l">
                        <a:lnSpc>
                          <a:spcPts val="2241"/>
                        </a:lnSpc>
                        <a:defRPr/>
                      </a:pPr>
                      <a:r>
                        <a:rPr lang="en-US" sz="1601">
                          <a:solidFill>
                            <a:srgbClr val="000000"/>
                          </a:solidFill>
                          <a:latin typeface="Canva Sans Bold"/>
                        </a:rPr>
                        <a:t>Receive Image Data</a:t>
                      </a:r>
                      <a:endParaRPr lang="en-US" sz="1100"/>
                    </a:p>
                    <a:p>
                      <a:pPr algn="l">
                        <a:lnSpc>
                          <a:spcPts val="2241"/>
                        </a:lnSpc>
                      </a:pPr>
                      <a:r>
                        <a:rPr lang="en-US" sz="1601">
                          <a:solidFill>
                            <a:srgbClr val="000000"/>
                          </a:solidFill>
                          <a:latin typeface="Canva Sans Bold"/>
                        </a:rPr>
                        <a:t>Process Requests </a:t>
                      </a:r>
                    </a:p>
                  </a:txBody>
                  <a:tcPr marL="61009" marR="61009" marT="61009" marB="61009" anchor="ctr">
                    <a:lnL w="21710" cap="flat" cmpd="sng" algn="ctr">
                      <a:solidFill>
                        <a:srgbClr val="000000"/>
                      </a:solidFill>
                      <a:prstDash val="solid"/>
                      <a:round/>
                      <a:headEnd type="none" w="med" len="med"/>
                      <a:tailEnd type="none" w="med" len="med"/>
                    </a:lnL>
                    <a:lnR w="21710" cap="flat" cmpd="sng" algn="ctr">
                      <a:solidFill>
                        <a:srgbClr val="000000"/>
                      </a:solidFill>
                      <a:prstDash val="solid"/>
                      <a:round/>
                      <a:headEnd type="none" w="med" len="med"/>
                      <a:tailEnd type="none" w="med" len="med"/>
                    </a:lnR>
                    <a:lnT w="21710" cap="flat" cmpd="sng" algn="ctr">
                      <a:solidFill>
                        <a:srgbClr val="000000"/>
                      </a:solidFill>
                      <a:prstDash val="solid"/>
                      <a:round/>
                      <a:headEnd type="none" w="med" len="med"/>
                      <a:tailEnd type="none" w="med" len="med"/>
                    </a:lnT>
                    <a:lnB w="217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5" name="Table 5"/>
          <p:cNvGraphicFramePr>
            <a:graphicFrameLocks noGrp="1"/>
          </p:cNvGraphicFramePr>
          <p:nvPr/>
        </p:nvGraphicFramePr>
        <p:xfrm>
          <a:off x="4842994" y="6828096"/>
          <a:ext cx="4265964" cy="2594314"/>
        </p:xfrm>
        <a:graphic>
          <a:graphicData uri="http://schemas.openxmlformats.org/drawingml/2006/table">
            <a:tbl>
              <a:tblPr/>
              <a:tblGrid>
                <a:gridCol w="4265964">
                  <a:extLst>
                    <a:ext uri="{9D8B030D-6E8A-4147-A177-3AD203B41FA5}">
                      <a16:colId xmlns:a16="http://schemas.microsoft.com/office/drawing/2014/main" val="20000"/>
                    </a:ext>
                  </a:extLst>
                </a:gridCol>
              </a:tblGrid>
              <a:tr h="1056335">
                <a:tc>
                  <a:txBody>
                    <a:bodyPr/>
                    <a:lstStyle/>
                    <a:p>
                      <a:pPr algn="ctr">
                        <a:lnSpc>
                          <a:spcPts val="2241"/>
                        </a:lnSpc>
                        <a:defRPr/>
                      </a:pPr>
                      <a:r>
                        <a:rPr lang="en-US" sz="1601">
                          <a:solidFill>
                            <a:srgbClr val="FFFFFF"/>
                          </a:solidFill>
                          <a:latin typeface="Canva Sans Bold"/>
                        </a:rPr>
                        <a:t>Admin</a:t>
                      </a:r>
                      <a:endParaRPr lang="en-US" sz="1100"/>
                    </a:p>
                  </a:txBody>
                  <a:tcPr marL="61009" marR="61009" marT="61009" marB="61009" anchor="ctr">
                    <a:lnL w="21710" cap="flat" cmpd="sng" algn="ctr">
                      <a:solidFill>
                        <a:srgbClr val="000000"/>
                      </a:solidFill>
                      <a:prstDash val="solid"/>
                      <a:round/>
                      <a:headEnd type="none" w="med" len="med"/>
                      <a:tailEnd type="none" w="med" len="med"/>
                    </a:lnL>
                    <a:lnR w="21710" cap="flat" cmpd="sng" algn="ctr">
                      <a:solidFill>
                        <a:srgbClr val="000000"/>
                      </a:solidFill>
                      <a:prstDash val="solid"/>
                      <a:round/>
                      <a:headEnd type="none" w="med" len="med"/>
                      <a:tailEnd type="none" w="med" len="med"/>
                    </a:lnR>
                    <a:lnT w="21710" cap="flat" cmpd="sng" algn="ctr">
                      <a:solidFill>
                        <a:srgbClr val="000000"/>
                      </a:solidFill>
                      <a:prstDash val="solid"/>
                      <a:round/>
                      <a:headEnd type="none" w="med" len="med"/>
                      <a:tailEnd type="none" w="med" len="med"/>
                    </a:lnT>
                    <a:lnB w="21710" cap="flat" cmpd="sng" algn="ctr">
                      <a:solidFill>
                        <a:srgbClr val="000000"/>
                      </a:solidFill>
                      <a:prstDash val="solid"/>
                      <a:round/>
                      <a:headEnd type="none" w="med" len="med"/>
                      <a:tailEnd type="none" w="med" len="med"/>
                    </a:lnB>
                    <a:solidFill>
                      <a:srgbClr val="0097B2"/>
                    </a:solidFill>
                  </a:tcPr>
                </a:tc>
                <a:extLst>
                  <a:ext uri="{0D108BD9-81ED-4DB2-BD59-A6C34878D82A}">
                    <a16:rowId xmlns:a16="http://schemas.microsoft.com/office/drawing/2014/main" val="10000"/>
                  </a:ext>
                </a:extLst>
              </a:tr>
              <a:tr h="1537979">
                <a:tc>
                  <a:txBody>
                    <a:bodyPr/>
                    <a:lstStyle/>
                    <a:p>
                      <a:pPr algn="l">
                        <a:lnSpc>
                          <a:spcPts val="2241"/>
                        </a:lnSpc>
                        <a:defRPr/>
                      </a:pPr>
                      <a:r>
                        <a:rPr lang="en-US" sz="1601">
                          <a:solidFill>
                            <a:srgbClr val="000000"/>
                          </a:solidFill>
                          <a:latin typeface="Canva Sans Bold"/>
                        </a:rPr>
                        <a:t>Manage Users</a:t>
                      </a:r>
                      <a:endParaRPr lang="en-US" sz="1100"/>
                    </a:p>
                    <a:p>
                      <a:pPr algn="l">
                        <a:lnSpc>
                          <a:spcPts val="2241"/>
                        </a:lnSpc>
                      </a:pPr>
                      <a:r>
                        <a:rPr lang="en-US" sz="1601">
                          <a:solidFill>
                            <a:srgbClr val="000000"/>
                          </a:solidFill>
                          <a:latin typeface="Canva Sans Bold"/>
                        </a:rPr>
                        <a:t>Monitor Activity </a:t>
                      </a:r>
                    </a:p>
                  </a:txBody>
                  <a:tcPr marL="61009" marR="61009" marT="61009" marB="61009" anchor="ctr">
                    <a:lnL w="21710" cap="flat" cmpd="sng" algn="ctr">
                      <a:solidFill>
                        <a:srgbClr val="000000"/>
                      </a:solidFill>
                      <a:prstDash val="solid"/>
                      <a:round/>
                      <a:headEnd type="none" w="med" len="med"/>
                      <a:tailEnd type="none" w="med" len="med"/>
                    </a:lnL>
                    <a:lnR w="21710" cap="flat" cmpd="sng" algn="ctr">
                      <a:solidFill>
                        <a:srgbClr val="000000"/>
                      </a:solidFill>
                      <a:prstDash val="solid"/>
                      <a:round/>
                      <a:headEnd type="none" w="med" len="med"/>
                      <a:tailEnd type="none" w="med" len="med"/>
                    </a:lnR>
                    <a:lnT w="21710" cap="flat" cmpd="sng" algn="ctr">
                      <a:solidFill>
                        <a:srgbClr val="000000"/>
                      </a:solidFill>
                      <a:prstDash val="solid"/>
                      <a:round/>
                      <a:headEnd type="none" w="med" len="med"/>
                      <a:tailEnd type="none" w="med" len="med"/>
                    </a:lnT>
                    <a:lnB w="217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AutoShape 6"/>
          <p:cNvSpPr/>
          <p:nvPr/>
        </p:nvSpPr>
        <p:spPr>
          <a:xfrm flipH="1">
            <a:off x="6754715" y="3144439"/>
            <a:ext cx="2694182" cy="3683657"/>
          </a:xfrm>
          <a:prstGeom prst="line">
            <a:avLst/>
          </a:prstGeom>
          <a:ln w="38100" cap="flat">
            <a:solidFill>
              <a:srgbClr val="000000"/>
            </a:solidFill>
            <a:prstDash val="solid"/>
            <a:headEnd type="none" w="sm" len="sm"/>
            <a:tailEnd type="arrow" w="med" len="sm"/>
          </a:ln>
        </p:spPr>
      </p:sp>
      <p:sp>
        <p:nvSpPr>
          <p:cNvPr id="7" name="AutoShape 7"/>
          <p:cNvSpPr/>
          <p:nvPr/>
        </p:nvSpPr>
        <p:spPr>
          <a:xfrm flipH="1">
            <a:off x="11467288" y="3623014"/>
            <a:ext cx="20336" cy="303628"/>
          </a:xfrm>
          <a:prstGeom prst="line">
            <a:avLst/>
          </a:prstGeom>
          <a:ln w="38100" cap="flat">
            <a:solidFill>
              <a:srgbClr val="000000"/>
            </a:solidFill>
            <a:prstDash val="solid"/>
            <a:headEnd type="none" w="sm" len="sm"/>
            <a:tailEnd type="arrow" w="med" len="sm"/>
          </a:ln>
        </p:spPr>
      </p:sp>
      <p:sp>
        <p:nvSpPr>
          <p:cNvPr id="8" name="AutoShape 8"/>
          <p:cNvSpPr/>
          <p:nvPr/>
        </p:nvSpPr>
        <p:spPr>
          <a:xfrm>
            <a:off x="11487624" y="6520956"/>
            <a:ext cx="1" cy="303628"/>
          </a:xfrm>
          <a:prstGeom prst="line">
            <a:avLst/>
          </a:prstGeom>
          <a:ln w="38100" cap="flat">
            <a:solidFill>
              <a:srgbClr val="000000"/>
            </a:solidFill>
            <a:prstDash val="solid"/>
            <a:headEnd type="none" w="sm" len="sm"/>
            <a:tailEnd type="arrow" w="med" len="sm"/>
          </a:ln>
        </p:spPr>
      </p:sp>
      <p:sp>
        <p:nvSpPr>
          <p:cNvPr id="9" name="AutoShape 9"/>
          <p:cNvSpPr/>
          <p:nvPr/>
        </p:nvSpPr>
        <p:spPr>
          <a:xfrm flipH="1">
            <a:off x="9108957" y="8063535"/>
            <a:ext cx="339939" cy="0"/>
          </a:xfrm>
          <a:prstGeom prst="line">
            <a:avLst/>
          </a:prstGeom>
          <a:ln w="38100" cap="flat">
            <a:solidFill>
              <a:srgbClr val="000000"/>
            </a:solidFill>
            <a:prstDash val="solid"/>
            <a:headEnd type="none" w="sm" len="sm"/>
            <a:tailEnd type="arrow" w="med" len="sm"/>
          </a:ln>
        </p:spPr>
      </p:sp>
      <p:sp>
        <p:nvSpPr>
          <p:cNvPr id="10" name="AutoShape 10"/>
          <p:cNvSpPr/>
          <p:nvPr/>
        </p:nvSpPr>
        <p:spPr>
          <a:xfrm flipH="1">
            <a:off x="7635927" y="3926642"/>
            <a:ext cx="1812970" cy="2897942"/>
          </a:xfrm>
          <a:prstGeom prst="line">
            <a:avLst/>
          </a:prstGeom>
          <a:ln w="38100" cap="flat">
            <a:solidFill>
              <a:srgbClr val="000000"/>
            </a:solidFill>
            <a:prstDash val="solid"/>
            <a:headEnd type="none" w="sm" len="sm"/>
            <a:tailEnd type="arrow" w="med" len="sm"/>
          </a:ln>
        </p:spPr>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372085" cy="10287000"/>
            <a:chOff x="0" y="0"/>
            <a:chExt cx="3588702" cy="2926576"/>
          </a:xfrm>
        </p:grpSpPr>
        <p:sp>
          <p:nvSpPr>
            <p:cNvPr id="3" name="Freeform 3"/>
            <p:cNvSpPr/>
            <p:nvPr/>
          </p:nvSpPr>
          <p:spPr>
            <a:xfrm>
              <a:off x="0" y="0"/>
              <a:ext cx="3588702" cy="2926576"/>
            </a:xfrm>
            <a:custGeom>
              <a:avLst/>
              <a:gdLst/>
              <a:ahLst/>
              <a:cxnLst/>
              <a:rect l="l" t="t" r="r" b="b"/>
              <a:pathLst>
                <a:path w="3588702" h="2926576">
                  <a:moveTo>
                    <a:pt x="56818" y="0"/>
                  </a:moveTo>
                  <a:lnTo>
                    <a:pt x="3531884" y="0"/>
                  </a:lnTo>
                  <a:cubicBezTo>
                    <a:pt x="3563264" y="0"/>
                    <a:pt x="3588702" y="25438"/>
                    <a:pt x="3588702" y="56818"/>
                  </a:cubicBezTo>
                  <a:lnTo>
                    <a:pt x="3588702" y="2869758"/>
                  </a:lnTo>
                  <a:cubicBezTo>
                    <a:pt x="3588702" y="2884827"/>
                    <a:pt x="3582716" y="2899279"/>
                    <a:pt x="3572060" y="2909934"/>
                  </a:cubicBezTo>
                  <a:cubicBezTo>
                    <a:pt x="3561405" y="2920590"/>
                    <a:pt x="3546953" y="2926576"/>
                    <a:pt x="3531884" y="2926576"/>
                  </a:cubicBezTo>
                  <a:lnTo>
                    <a:pt x="56818" y="2926576"/>
                  </a:lnTo>
                  <a:cubicBezTo>
                    <a:pt x="25438" y="2926576"/>
                    <a:pt x="0" y="2901138"/>
                    <a:pt x="0" y="2869758"/>
                  </a:cubicBezTo>
                  <a:lnTo>
                    <a:pt x="0" y="56818"/>
                  </a:lnTo>
                  <a:cubicBezTo>
                    <a:pt x="0" y="41749"/>
                    <a:pt x="5986" y="27297"/>
                    <a:pt x="16642" y="16642"/>
                  </a:cubicBezTo>
                  <a:cubicBezTo>
                    <a:pt x="27297" y="5986"/>
                    <a:pt x="41749" y="0"/>
                    <a:pt x="56818" y="0"/>
                  </a:cubicBezTo>
                  <a:close/>
                </a:path>
              </a:pathLst>
            </a:custGeom>
            <a:solidFill>
              <a:srgbClr val="FFFFFF"/>
            </a:solidFill>
          </p:spPr>
        </p:sp>
        <p:sp>
          <p:nvSpPr>
            <p:cNvPr id="4" name="TextBox 4"/>
            <p:cNvSpPr txBox="1"/>
            <p:nvPr/>
          </p:nvSpPr>
          <p:spPr>
            <a:xfrm>
              <a:off x="0" y="-38100"/>
              <a:ext cx="3588702" cy="296467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093497" y="1461053"/>
            <a:ext cx="4600931" cy="6895129"/>
          </a:xfrm>
          <a:custGeom>
            <a:avLst/>
            <a:gdLst/>
            <a:ahLst/>
            <a:cxnLst/>
            <a:rect l="l" t="t" r="r" b="b"/>
            <a:pathLst>
              <a:path w="4600931" h="6895129">
                <a:moveTo>
                  <a:pt x="0" y="0"/>
                </a:moveTo>
                <a:lnTo>
                  <a:pt x="4600931" y="0"/>
                </a:lnTo>
                <a:lnTo>
                  <a:pt x="4600931" y="6895128"/>
                </a:lnTo>
                <a:lnTo>
                  <a:pt x="0" y="6895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2451282"/>
            <a:ext cx="3315185" cy="47625"/>
            <a:chOff x="0" y="0"/>
            <a:chExt cx="873135" cy="12543"/>
          </a:xfrm>
        </p:grpSpPr>
        <p:sp>
          <p:nvSpPr>
            <p:cNvPr id="7" name="Freeform 7"/>
            <p:cNvSpPr/>
            <p:nvPr/>
          </p:nvSpPr>
          <p:spPr>
            <a:xfrm>
              <a:off x="0" y="0"/>
              <a:ext cx="873135" cy="12543"/>
            </a:xfrm>
            <a:custGeom>
              <a:avLst/>
              <a:gdLst/>
              <a:ahLst/>
              <a:cxnLst/>
              <a:rect l="l" t="t" r="r" b="b"/>
              <a:pathLst>
                <a:path w="873135" h="12543">
                  <a:moveTo>
                    <a:pt x="6272" y="0"/>
                  </a:moveTo>
                  <a:lnTo>
                    <a:pt x="866864" y="0"/>
                  </a:lnTo>
                  <a:cubicBezTo>
                    <a:pt x="868527" y="0"/>
                    <a:pt x="870122" y="661"/>
                    <a:pt x="871298" y="1837"/>
                  </a:cubicBezTo>
                  <a:cubicBezTo>
                    <a:pt x="872474" y="3013"/>
                    <a:pt x="873135" y="4608"/>
                    <a:pt x="873135" y="6272"/>
                  </a:cubicBezTo>
                  <a:lnTo>
                    <a:pt x="873135" y="6272"/>
                  </a:lnTo>
                  <a:cubicBezTo>
                    <a:pt x="873135" y="7935"/>
                    <a:pt x="872474" y="9530"/>
                    <a:pt x="871298" y="10706"/>
                  </a:cubicBezTo>
                  <a:cubicBezTo>
                    <a:pt x="870122" y="11882"/>
                    <a:pt x="868527" y="12543"/>
                    <a:pt x="86686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097B2"/>
            </a:solidFill>
          </p:spPr>
        </p:sp>
        <p:sp>
          <p:nvSpPr>
            <p:cNvPr id="8" name="TextBox 8"/>
            <p:cNvSpPr txBox="1"/>
            <p:nvPr/>
          </p:nvSpPr>
          <p:spPr>
            <a:xfrm>
              <a:off x="0" y="-38100"/>
              <a:ext cx="873135" cy="5064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960484" y="349444"/>
            <a:ext cx="1733944" cy="1396613"/>
          </a:xfrm>
          <a:custGeom>
            <a:avLst/>
            <a:gdLst/>
            <a:ahLst/>
            <a:cxnLst/>
            <a:rect l="l" t="t" r="r" b="b"/>
            <a:pathLst>
              <a:path w="1733944" h="1396613">
                <a:moveTo>
                  <a:pt x="0" y="0"/>
                </a:moveTo>
                <a:lnTo>
                  <a:pt x="1733944" y="0"/>
                </a:lnTo>
                <a:lnTo>
                  <a:pt x="1733944" y="1396612"/>
                </a:lnTo>
                <a:lnTo>
                  <a:pt x="0" y="1396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201251" y="1123950"/>
            <a:ext cx="3602323" cy="963295"/>
          </a:xfrm>
          <a:prstGeom prst="rect">
            <a:avLst/>
          </a:prstGeom>
        </p:spPr>
        <p:txBody>
          <a:bodyPr lIns="0" tIns="0" rIns="0" bIns="0" rtlCol="0" anchor="t">
            <a:spAutoFit/>
          </a:bodyPr>
          <a:lstStyle/>
          <a:p>
            <a:pPr algn="l">
              <a:lnSpc>
                <a:spcPts val="7489"/>
              </a:lnSpc>
            </a:pPr>
            <a:r>
              <a:rPr lang="en-US" sz="6999">
                <a:solidFill>
                  <a:srgbClr val="048581"/>
                </a:solidFill>
                <a:latin typeface="Antonio Bold"/>
              </a:rPr>
              <a:t>OVERVIEW</a:t>
            </a:r>
          </a:p>
        </p:txBody>
      </p:sp>
      <p:sp>
        <p:nvSpPr>
          <p:cNvPr id="11" name="TextBox 11"/>
          <p:cNvSpPr txBox="1"/>
          <p:nvPr/>
        </p:nvSpPr>
        <p:spPr>
          <a:xfrm>
            <a:off x="1028700" y="2913691"/>
            <a:ext cx="8115300" cy="5500242"/>
          </a:xfrm>
          <a:prstGeom prst="rect">
            <a:avLst/>
          </a:prstGeom>
        </p:spPr>
        <p:txBody>
          <a:bodyPr lIns="0" tIns="0" rIns="0" bIns="0" rtlCol="0" anchor="t">
            <a:spAutoFit/>
          </a:bodyPr>
          <a:lstStyle/>
          <a:p>
            <a:pPr marL="561342" lvl="1" indent="-280671" algn="l">
              <a:lnSpc>
                <a:spcPts val="5486"/>
              </a:lnSpc>
              <a:buFont typeface="Arial"/>
              <a:buChar char="•"/>
            </a:pPr>
            <a:r>
              <a:rPr lang="en-US" sz="2600">
                <a:solidFill>
                  <a:srgbClr val="048581"/>
                </a:solidFill>
                <a:latin typeface="Poppins"/>
              </a:rPr>
              <a:t>Problem Definition</a:t>
            </a:r>
          </a:p>
          <a:p>
            <a:pPr marL="561342" lvl="1" indent="-280671" algn="l">
              <a:lnSpc>
                <a:spcPts val="5486"/>
              </a:lnSpc>
              <a:buFont typeface="Arial"/>
              <a:buChar char="•"/>
            </a:pPr>
            <a:r>
              <a:rPr lang="en-US" sz="2600">
                <a:solidFill>
                  <a:srgbClr val="048581"/>
                </a:solidFill>
                <a:latin typeface="Poppins"/>
              </a:rPr>
              <a:t>Need for a new approach</a:t>
            </a:r>
          </a:p>
          <a:p>
            <a:pPr marL="561342" lvl="1" indent="-280671" algn="l">
              <a:lnSpc>
                <a:spcPts val="5486"/>
              </a:lnSpc>
              <a:buFont typeface="Arial"/>
              <a:buChar char="•"/>
            </a:pPr>
            <a:r>
              <a:rPr lang="en-US" sz="2600">
                <a:solidFill>
                  <a:srgbClr val="048581"/>
                </a:solidFill>
                <a:latin typeface="Poppins"/>
              </a:rPr>
              <a:t>Project Objectives</a:t>
            </a:r>
          </a:p>
          <a:p>
            <a:pPr marL="561342" lvl="1" indent="-280671" algn="l">
              <a:lnSpc>
                <a:spcPts val="5486"/>
              </a:lnSpc>
              <a:buFont typeface="Arial"/>
              <a:buChar char="•"/>
            </a:pPr>
            <a:r>
              <a:rPr lang="en-US" sz="2600">
                <a:solidFill>
                  <a:srgbClr val="048581"/>
                </a:solidFill>
                <a:latin typeface="Poppins"/>
              </a:rPr>
              <a:t>Project architecture and flow</a:t>
            </a:r>
          </a:p>
          <a:p>
            <a:pPr marL="561342" lvl="1" indent="-280671" algn="l">
              <a:lnSpc>
                <a:spcPts val="5486"/>
              </a:lnSpc>
              <a:buFont typeface="Arial"/>
              <a:buChar char="•"/>
            </a:pPr>
            <a:r>
              <a:rPr lang="en-US" sz="2600">
                <a:solidFill>
                  <a:srgbClr val="048581"/>
                </a:solidFill>
                <a:latin typeface="Poppins"/>
              </a:rPr>
              <a:t>Results</a:t>
            </a:r>
          </a:p>
          <a:p>
            <a:pPr marL="561342" lvl="1" indent="-280671" algn="l">
              <a:lnSpc>
                <a:spcPts val="5486"/>
              </a:lnSpc>
              <a:buFont typeface="Arial"/>
              <a:buChar char="•"/>
            </a:pPr>
            <a:r>
              <a:rPr lang="en-US" sz="2600">
                <a:solidFill>
                  <a:srgbClr val="048581"/>
                </a:solidFill>
                <a:latin typeface="Poppins"/>
              </a:rPr>
              <a:t>Discussion</a:t>
            </a:r>
          </a:p>
          <a:p>
            <a:pPr marL="561342" lvl="1" indent="-280671" algn="l">
              <a:lnSpc>
                <a:spcPts val="5486"/>
              </a:lnSpc>
              <a:buFont typeface="Arial"/>
              <a:buChar char="•"/>
            </a:pPr>
            <a:r>
              <a:rPr lang="en-US" sz="2600">
                <a:solidFill>
                  <a:srgbClr val="048581"/>
                </a:solidFill>
                <a:latin typeface="Poppins"/>
              </a:rPr>
              <a:t>Evaluation and Reflection</a:t>
            </a:r>
          </a:p>
          <a:p>
            <a:pPr marL="561342" lvl="1" indent="-280671" algn="l">
              <a:lnSpc>
                <a:spcPts val="5486"/>
              </a:lnSpc>
              <a:buFont typeface="Arial"/>
              <a:buChar char="•"/>
            </a:pPr>
            <a:r>
              <a:rPr lang="en-US" sz="2600">
                <a:solidFill>
                  <a:srgbClr val="048581"/>
                </a:solidFill>
                <a:latin typeface="Poppins"/>
              </a:rPr>
              <a:t>Conclusion</a:t>
            </a: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7433211" cy="5512115"/>
            <a:chOff x="0" y="0"/>
            <a:chExt cx="1957718" cy="1451750"/>
          </a:xfrm>
        </p:grpSpPr>
        <p:sp>
          <p:nvSpPr>
            <p:cNvPr id="3" name="Freeform 3"/>
            <p:cNvSpPr/>
            <p:nvPr/>
          </p:nvSpPr>
          <p:spPr>
            <a:xfrm>
              <a:off x="0" y="0"/>
              <a:ext cx="1957718" cy="1451750"/>
            </a:xfrm>
            <a:custGeom>
              <a:avLst/>
              <a:gdLst/>
              <a:ahLst/>
              <a:cxnLst/>
              <a:rect l="l" t="t" r="r" b="b"/>
              <a:pathLst>
                <a:path w="1957718" h="1451750">
                  <a:moveTo>
                    <a:pt x="0" y="0"/>
                  </a:moveTo>
                  <a:lnTo>
                    <a:pt x="1957718" y="0"/>
                  </a:lnTo>
                  <a:lnTo>
                    <a:pt x="1957718" y="1451750"/>
                  </a:lnTo>
                  <a:lnTo>
                    <a:pt x="0" y="1451750"/>
                  </a:lnTo>
                  <a:close/>
                </a:path>
              </a:pathLst>
            </a:custGeom>
            <a:solidFill>
              <a:srgbClr val="0097B2"/>
            </a:solidFill>
          </p:spPr>
        </p:sp>
        <p:sp>
          <p:nvSpPr>
            <p:cNvPr id="4" name="TextBox 4"/>
            <p:cNvSpPr txBox="1"/>
            <p:nvPr/>
          </p:nvSpPr>
          <p:spPr>
            <a:xfrm>
              <a:off x="0" y="-38100"/>
              <a:ext cx="1957718" cy="14898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0854789" cy="5143500"/>
          </a:xfrm>
          <a:custGeom>
            <a:avLst/>
            <a:gdLst/>
            <a:ahLst/>
            <a:cxnLst/>
            <a:rect l="l" t="t" r="r" b="b"/>
            <a:pathLst>
              <a:path w="10854789" h="5143500">
                <a:moveTo>
                  <a:pt x="0" y="0"/>
                </a:moveTo>
                <a:lnTo>
                  <a:pt x="10854789" y="0"/>
                </a:lnTo>
                <a:lnTo>
                  <a:pt x="10854789" y="5143500"/>
                </a:lnTo>
                <a:lnTo>
                  <a:pt x="0" y="5143500"/>
                </a:lnTo>
                <a:lnTo>
                  <a:pt x="0" y="0"/>
                </a:lnTo>
                <a:close/>
              </a:path>
            </a:pathLst>
          </a:custGeom>
          <a:blipFill>
            <a:blip r:embed="rId2"/>
            <a:stretch>
              <a:fillRect/>
            </a:stretch>
          </a:blipFill>
          <a:ln cap="sq">
            <a:noFill/>
            <a:prstDash val="solid"/>
            <a:miter/>
          </a:ln>
        </p:spPr>
      </p:sp>
      <p:sp>
        <p:nvSpPr>
          <p:cNvPr id="6" name="Freeform 6"/>
          <p:cNvSpPr/>
          <p:nvPr/>
        </p:nvSpPr>
        <p:spPr>
          <a:xfrm>
            <a:off x="7433211" y="5143500"/>
            <a:ext cx="10854789" cy="5143500"/>
          </a:xfrm>
          <a:custGeom>
            <a:avLst/>
            <a:gdLst/>
            <a:ahLst/>
            <a:cxnLst/>
            <a:rect l="l" t="t" r="r" b="b"/>
            <a:pathLst>
              <a:path w="10854789" h="5143500">
                <a:moveTo>
                  <a:pt x="0" y="0"/>
                </a:moveTo>
                <a:lnTo>
                  <a:pt x="10854789" y="0"/>
                </a:lnTo>
                <a:lnTo>
                  <a:pt x="10854789" y="5143500"/>
                </a:lnTo>
                <a:lnTo>
                  <a:pt x="0" y="5143500"/>
                </a:lnTo>
                <a:lnTo>
                  <a:pt x="0" y="0"/>
                </a:lnTo>
                <a:close/>
              </a:path>
            </a:pathLst>
          </a:custGeom>
          <a:blipFill>
            <a:blip r:embed="rId3"/>
            <a:stretch>
              <a:fillRect/>
            </a:stretch>
          </a:blipFill>
          <a:ln cap="sq">
            <a:noFill/>
            <a:prstDash val="solid"/>
            <a:miter/>
          </a:ln>
        </p:spPr>
      </p:sp>
      <p:sp>
        <p:nvSpPr>
          <p:cNvPr id="7" name="Freeform 7"/>
          <p:cNvSpPr/>
          <p:nvPr/>
        </p:nvSpPr>
        <p:spPr>
          <a:xfrm>
            <a:off x="13434406" y="0"/>
            <a:ext cx="4853594" cy="5143500"/>
          </a:xfrm>
          <a:custGeom>
            <a:avLst/>
            <a:gdLst/>
            <a:ahLst/>
            <a:cxnLst/>
            <a:rect l="l" t="t" r="r" b="b"/>
            <a:pathLst>
              <a:path w="4853594" h="5143500">
                <a:moveTo>
                  <a:pt x="0" y="0"/>
                </a:moveTo>
                <a:lnTo>
                  <a:pt x="4853594" y="0"/>
                </a:lnTo>
                <a:lnTo>
                  <a:pt x="4853594" y="5143500"/>
                </a:lnTo>
                <a:lnTo>
                  <a:pt x="0" y="5143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0" y="7429500"/>
            <a:ext cx="7433211" cy="514350"/>
          </a:xfrm>
          <a:prstGeom prst="rect">
            <a:avLst/>
          </a:prstGeom>
        </p:spPr>
        <p:txBody>
          <a:bodyPr lIns="0" tIns="0" rIns="0" bIns="0" rtlCol="0" anchor="t">
            <a:spAutoFit/>
          </a:bodyPr>
          <a:lstStyle/>
          <a:p>
            <a:pPr algn="ctr">
              <a:lnSpc>
                <a:spcPts val="4200"/>
              </a:lnSpc>
            </a:pPr>
            <a:r>
              <a:rPr lang="en-US" sz="3000">
                <a:solidFill>
                  <a:srgbClr val="FFFFFF"/>
                </a:solidFill>
                <a:latin typeface="Canva Sans Bold"/>
              </a:rPr>
              <a:t>Web platform Using FastAPI</a:t>
            </a: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50049" y="-912344"/>
            <a:ext cx="17037928" cy="15026340"/>
            <a:chOff x="0" y="0"/>
            <a:chExt cx="691208" cy="609600"/>
          </a:xfrm>
        </p:grpSpPr>
        <p:sp>
          <p:nvSpPr>
            <p:cNvPr id="3" name="Freeform 3"/>
            <p:cNvSpPr/>
            <p:nvPr/>
          </p:nvSpPr>
          <p:spPr>
            <a:xfrm>
              <a:off x="0" y="0"/>
              <a:ext cx="691208" cy="609600"/>
            </a:xfrm>
            <a:custGeom>
              <a:avLst/>
              <a:gdLst/>
              <a:ahLst/>
              <a:cxnLst/>
              <a:rect l="l" t="t" r="r" b="b"/>
              <a:pathLst>
                <a:path w="691208" h="609600">
                  <a:moveTo>
                    <a:pt x="203200" y="0"/>
                  </a:moveTo>
                  <a:lnTo>
                    <a:pt x="691208" y="0"/>
                  </a:lnTo>
                  <a:lnTo>
                    <a:pt x="488008" y="609600"/>
                  </a:lnTo>
                  <a:lnTo>
                    <a:pt x="0" y="609600"/>
                  </a:lnTo>
                  <a:lnTo>
                    <a:pt x="203200" y="0"/>
                  </a:lnTo>
                  <a:close/>
                </a:path>
              </a:pathLst>
            </a:custGeom>
            <a:solidFill>
              <a:srgbClr val="0097B2"/>
            </a:solidFill>
          </p:spPr>
        </p:sp>
        <p:sp>
          <p:nvSpPr>
            <p:cNvPr id="4" name="TextBox 4"/>
            <p:cNvSpPr txBox="1"/>
            <p:nvPr/>
          </p:nvSpPr>
          <p:spPr>
            <a:xfrm>
              <a:off x="101600" y="-38100"/>
              <a:ext cx="488008" cy="6477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201251" y="1123950"/>
            <a:ext cx="4912704" cy="1122680"/>
          </a:xfrm>
          <a:prstGeom prst="rect">
            <a:avLst/>
          </a:prstGeom>
        </p:spPr>
        <p:txBody>
          <a:bodyPr lIns="0" tIns="0" rIns="0" bIns="0" rtlCol="0" anchor="t">
            <a:spAutoFit/>
          </a:bodyPr>
          <a:lstStyle/>
          <a:p>
            <a:pPr algn="ctr">
              <a:lnSpc>
                <a:spcPts val="8560"/>
              </a:lnSpc>
            </a:pPr>
            <a:r>
              <a:rPr lang="en-US" sz="8000">
                <a:solidFill>
                  <a:srgbClr val="FFFFFF"/>
                </a:solidFill>
                <a:latin typeface="Antonio Bold"/>
              </a:rPr>
              <a:t>ASSUMPTION</a:t>
            </a:r>
          </a:p>
        </p:txBody>
      </p:sp>
      <p:sp>
        <p:nvSpPr>
          <p:cNvPr id="6" name="TextBox 6"/>
          <p:cNvSpPr txBox="1"/>
          <p:nvPr/>
        </p:nvSpPr>
        <p:spPr>
          <a:xfrm>
            <a:off x="12346596" y="1123950"/>
            <a:ext cx="4912704" cy="1122680"/>
          </a:xfrm>
          <a:prstGeom prst="rect">
            <a:avLst/>
          </a:prstGeom>
        </p:spPr>
        <p:txBody>
          <a:bodyPr lIns="0" tIns="0" rIns="0" bIns="0" rtlCol="0" anchor="t">
            <a:spAutoFit/>
          </a:bodyPr>
          <a:lstStyle/>
          <a:p>
            <a:pPr algn="just">
              <a:lnSpc>
                <a:spcPts val="8560"/>
              </a:lnSpc>
            </a:pPr>
            <a:r>
              <a:rPr lang="en-US" sz="8000">
                <a:solidFill>
                  <a:srgbClr val="048581"/>
                </a:solidFill>
                <a:latin typeface="Antonio Bold"/>
              </a:rPr>
              <a:t>SOLUTIONS</a:t>
            </a:r>
          </a:p>
        </p:txBody>
      </p:sp>
      <p:sp>
        <p:nvSpPr>
          <p:cNvPr id="7" name="TextBox 7"/>
          <p:cNvSpPr txBox="1"/>
          <p:nvPr/>
        </p:nvSpPr>
        <p:spPr>
          <a:xfrm>
            <a:off x="9975289" y="3495675"/>
            <a:ext cx="7284011" cy="320992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48581"/>
                </a:solidFill>
                <a:latin typeface="Poppins"/>
              </a:rPr>
              <a:t>Tumor detection from all sides</a:t>
            </a:r>
          </a:p>
          <a:p>
            <a:pPr marL="647700" lvl="1" indent="-323850" algn="just">
              <a:lnSpc>
                <a:spcPts val="4200"/>
              </a:lnSpc>
              <a:buFont typeface="Arial"/>
              <a:buChar char="•"/>
            </a:pPr>
            <a:r>
              <a:rPr lang="en-US" sz="3000">
                <a:solidFill>
                  <a:srgbClr val="048581"/>
                </a:solidFill>
                <a:latin typeface="Poppins"/>
              </a:rPr>
              <a:t>12 times more data</a:t>
            </a:r>
          </a:p>
          <a:p>
            <a:pPr marL="647700" lvl="1" indent="-323850" algn="just">
              <a:lnSpc>
                <a:spcPts val="4200"/>
              </a:lnSpc>
              <a:buFont typeface="Arial"/>
              <a:buChar char="•"/>
            </a:pPr>
            <a:r>
              <a:rPr lang="en-US" sz="3000">
                <a:solidFill>
                  <a:srgbClr val="048581"/>
                </a:solidFill>
                <a:latin typeface="Poppins"/>
              </a:rPr>
              <a:t>Accurate tumor type detection</a:t>
            </a:r>
          </a:p>
          <a:p>
            <a:pPr marL="647700" lvl="1" indent="-323850" algn="just">
              <a:lnSpc>
                <a:spcPts val="4200"/>
              </a:lnSpc>
              <a:buFont typeface="Arial"/>
              <a:buChar char="•"/>
            </a:pPr>
            <a:r>
              <a:rPr lang="en-US" sz="3000">
                <a:solidFill>
                  <a:srgbClr val="048581"/>
                </a:solidFill>
                <a:latin typeface="Poppins"/>
              </a:rPr>
              <a:t>Transfer Learning</a:t>
            </a:r>
          </a:p>
          <a:p>
            <a:pPr marL="647700" lvl="1" indent="-323850" algn="just">
              <a:lnSpc>
                <a:spcPts val="4200"/>
              </a:lnSpc>
              <a:buFont typeface="Arial"/>
              <a:buChar char="•"/>
            </a:pPr>
            <a:r>
              <a:rPr lang="en-US" sz="3000">
                <a:solidFill>
                  <a:srgbClr val="048581"/>
                </a:solidFill>
                <a:latin typeface="Poppins"/>
              </a:rPr>
              <a:t>Deployed a platform for model deployment</a:t>
            </a:r>
          </a:p>
        </p:txBody>
      </p:sp>
      <p:sp>
        <p:nvSpPr>
          <p:cNvPr id="8" name="TextBox 8"/>
          <p:cNvSpPr txBox="1"/>
          <p:nvPr/>
        </p:nvSpPr>
        <p:spPr>
          <a:xfrm>
            <a:off x="1201251" y="3495675"/>
            <a:ext cx="7942749" cy="267652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Poppins"/>
              </a:rPr>
              <a:t>Old model’s 3d inability</a:t>
            </a:r>
          </a:p>
          <a:p>
            <a:pPr marL="647700" lvl="1" indent="-323850" algn="just">
              <a:lnSpc>
                <a:spcPts val="4200"/>
              </a:lnSpc>
              <a:buFont typeface="Arial"/>
              <a:buChar char="•"/>
            </a:pPr>
            <a:r>
              <a:rPr lang="en-US" sz="3000">
                <a:solidFill>
                  <a:srgbClr val="FFFFFF"/>
                </a:solidFill>
                <a:latin typeface="Poppins"/>
              </a:rPr>
              <a:t>Lack of data volume</a:t>
            </a:r>
          </a:p>
          <a:p>
            <a:pPr marL="647700" lvl="1" indent="-323850" algn="just">
              <a:lnSpc>
                <a:spcPts val="4200"/>
              </a:lnSpc>
              <a:buFont typeface="Arial"/>
              <a:buChar char="•"/>
            </a:pPr>
            <a:r>
              <a:rPr lang="en-US" sz="3000">
                <a:solidFill>
                  <a:srgbClr val="FFFFFF"/>
                </a:solidFill>
                <a:latin typeface="Poppins"/>
              </a:rPr>
              <a:t>Tumor  type detection not possible</a:t>
            </a:r>
          </a:p>
          <a:p>
            <a:pPr marL="647700" lvl="1" indent="-323850" algn="just">
              <a:lnSpc>
                <a:spcPts val="4200"/>
              </a:lnSpc>
              <a:buFont typeface="Arial"/>
              <a:buChar char="•"/>
            </a:pPr>
            <a:r>
              <a:rPr lang="en-US" sz="3000">
                <a:solidFill>
                  <a:srgbClr val="FFFFFF"/>
                </a:solidFill>
                <a:latin typeface="Poppins"/>
              </a:rPr>
              <a:t>Model Accuracy on CNN</a:t>
            </a:r>
          </a:p>
          <a:p>
            <a:pPr marL="647700" lvl="1" indent="-323850" algn="just">
              <a:lnSpc>
                <a:spcPts val="4200"/>
              </a:lnSpc>
              <a:buFont typeface="Arial"/>
              <a:buChar char="•"/>
            </a:pPr>
            <a:r>
              <a:rPr lang="en-US" sz="3000">
                <a:solidFill>
                  <a:srgbClr val="FFFFFF"/>
                </a:solidFill>
                <a:latin typeface="Poppins"/>
              </a:rPr>
              <a:t>No platform to deploy model</a:t>
            </a:r>
          </a:p>
        </p:txBody>
      </p:sp>
      <p:grpSp>
        <p:nvGrpSpPr>
          <p:cNvPr id="9" name="Group 9"/>
          <p:cNvGrpSpPr/>
          <p:nvPr/>
        </p:nvGrpSpPr>
        <p:grpSpPr>
          <a:xfrm>
            <a:off x="1392374" y="2555927"/>
            <a:ext cx="4530458" cy="47625"/>
            <a:chOff x="0" y="0"/>
            <a:chExt cx="1193207" cy="12543"/>
          </a:xfrm>
        </p:grpSpPr>
        <p:sp>
          <p:nvSpPr>
            <p:cNvPr id="10" name="Freeform 10"/>
            <p:cNvSpPr/>
            <p:nvPr/>
          </p:nvSpPr>
          <p:spPr>
            <a:xfrm>
              <a:off x="0" y="0"/>
              <a:ext cx="1193207" cy="12543"/>
            </a:xfrm>
            <a:custGeom>
              <a:avLst/>
              <a:gdLst/>
              <a:ahLst/>
              <a:cxnLst/>
              <a:rect l="l" t="t" r="r" b="b"/>
              <a:pathLst>
                <a:path w="1193207" h="12543">
                  <a:moveTo>
                    <a:pt x="6272" y="0"/>
                  </a:moveTo>
                  <a:lnTo>
                    <a:pt x="1186935" y="0"/>
                  </a:lnTo>
                  <a:cubicBezTo>
                    <a:pt x="1190399" y="0"/>
                    <a:pt x="1193207" y="2808"/>
                    <a:pt x="1193207" y="6272"/>
                  </a:cubicBezTo>
                  <a:lnTo>
                    <a:pt x="1193207" y="6272"/>
                  </a:lnTo>
                  <a:cubicBezTo>
                    <a:pt x="1193207" y="7935"/>
                    <a:pt x="1192546" y="9530"/>
                    <a:pt x="1191370" y="10706"/>
                  </a:cubicBezTo>
                  <a:cubicBezTo>
                    <a:pt x="1190194" y="11882"/>
                    <a:pt x="1188599" y="12543"/>
                    <a:pt x="11869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p:spPr>
        </p:sp>
        <p:sp>
          <p:nvSpPr>
            <p:cNvPr id="11" name="TextBox 11"/>
            <p:cNvSpPr txBox="1"/>
            <p:nvPr/>
          </p:nvSpPr>
          <p:spPr>
            <a:xfrm>
              <a:off x="0" y="-38100"/>
              <a:ext cx="1193207" cy="5064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174650" y="2555927"/>
            <a:ext cx="4530458" cy="47690"/>
            <a:chOff x="0" y="0"/>
            <a:chExt cx="1193207" cy="12560"/>
          </a:xfrm>
        </p:grpSpPr>
        <p:sp>
          <p:nvSpPr>
            <p:cNvPr id="13" name="Freeform 13"/>
            <p:cNvSpPr/>
            <p:nvPr/>
          </p:nvSpPr>
          <p:spPr>
            <a:xfrm>
              <a:off x="0" y="0"/>
              <a:ext cx="1193207" cy="12560"/>
            </a:xfrm>
            <a:custGeom>
              <a:avLst/>
              <a:gdLst/>
              <a:ahLst/>
              <a:cxnLst/>
              <a:rect l="l" t="t" r="r" b="b"/>
              <a:pathLst>
                <a:path w="1193207" h="12560">
                  <a:moveTo>
                    <a:pt x="6280" y="0"/>
                  </a:moveTo>
                  <a:lnTo>
                    <a:pt x="1186927" y="0"/>
                  </a:lnTo>
                  <a:cubicBezTo>
                    <a:pt x="1190395" y="0"/>
                    <a:pt x="1193207" y="2812"/>
                    <a:pt x="1193207" y="6280"/>
                  </a:cubicBezTo>
                  <a:lnTo>
                    <a:pt x="1193207" y="6280"/>
                  </a:lnTo>
                  <a:cubicBezTo>
                    <a:pt x="1193207" y="7946"/>
                    <a:pt x="1192545" y="9543"/>
                    <a:pt x="1191368" y="10721"/>
                  </a:cubicBezTo>
                  <a:cubicBezTo>
                    <a:pt x="1190190" y="11899"/>
                    <a:pt x="1188593" y="12560"/>
                    <a:pt x="1186927" y="12560"/>
                  </a:cubicBezTo>
                  <a:lnTo>
                    <a:pt x="6280" y="12560"/>
                  </a:lnTo>
                  <a:cubicBezTo>
                    <a:pt x="4615" y="12560"/>
                    <a:pt x="3017" y="11899"/>
                    <a:pt x="1839" y="10721"/>
                  </a:cubicBezTo>
                  <a:cubicBezTo>
                    <a:pt x="662" y="9543"/>
                    <a:pt x="0" y="7946"/>
                    <a:pt x="0" y="6280"/>
                  </a:cubicBezTo>
                  <a:lnTo>
                    <a:pt x="0" y="6280"/>
                  </a:lnTo>
                  <a:cubicBezTo>
                    <a:pt x="0" y="4615"/>
                    <a:pt x="662" y="3017"/>
                    <a:pt x="1839" y="1839"/>
                  </a:cubicBezTo>
                  <a:cubicBezTo>
                    <a:pt x="3017" y="662"/>
                    <a:pt x="4615" y="0"/>
                    <a:pt x="6280" y="0"/>
                  </a:cubicBezTo>
                  <a:close/>
                </a:path>
              </a:pathLst>
            </a:custGeom>
            <a:solidFill>
              <a:srgbClr val="0097B2"/>
            </a:solidFill>
          </p:spPr>
        </p:sp>
        <p:sp>
          <p:nvSpPr>
            <p:cNvPr id="14" name="TextBox 14"/>
            <p:cNvSpPr txBox="1"/>
            <p:nvPr/>
          </p:nvSpPr>
          <p:spPr>
            <a:xfrm>
              <a:off x="0" y="-38100"/>
              <a:ext cx="1193207" cy="5066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548219" y="-2629634"/>
            <a:ext cx="9569467" cy="14665905"/>
            <a:chOff x="0" y="0"/>
            <a:chExt cx="691421" cy="1059653"/>
          </a:xfrm>
        </p:grpSpPr>
        <p:sp>
          <p:nvSpPr>
            <p:cNvPr id="3" name="Freeform 3"/>
            <p:cNvSpPr/>
            <p:nvPr/>
          </p:nvSpPr>
          <p:spPr>
            <a:xfrm>
              <a:off x="0" y="0"/>
              <a:ext cx="691421" cy="1059653"/>
            </a:xfrm>
            <a:custGeom>
              <a:avLst/>
              <a:gdLst/>
              <a:ahLst/>
              <a:cxnLst/>
              <a:rect l="l" t="t" r="r" b="b"/>
              <a:pathLst>
                <a:path w="691421" h="1059653">
                  <a:moveTo>
                    <a:pt x="230598" y="19070"/>
                  </a:moveTo>
                  <a:cubicBezTo>
                    <a:pt x="265931" y="7556"/>
                    <a:pt x="306345" y="0"/>
                    <a:pt x="345897" y="0"/>
                  </a:cubicBezTo>
                  <a:cubicBezTo>
                    <a:pt x="385450" y="0"/>
                    <a:pt x="423510" y="6476"/>
                    <a:pt x="458583" y="17990"/>
                  </a:cubicBezTo>
                  <a:cubicBezTo>
                    <a:pt x="459331" y="18350"/>
                    <a:pt x="460077" y="18350"/>
                    <a:pt x="460823" y="18710"/>
                  </a:cubicBezTo>
                  <a:cubicBezTo>
                    <a:pt x="592540" y="64765"/>
                    <a:pt x="689555" y="186379"/>
                    <a:pt x="691421" y="333985"/>
                  </a:cubicBezTo>
                  <a:lnTo>
                    <a:pt x="691421" y="1059653"/>
                  </a:lnTo>
                  <a:lnTo>
                    <a:pt x="0" y="1059653"/>
                  </a:lnTo>
                  <a:lnTo>
                    <a:pt x="0" y="334524"/>
                  </a:lnTo>
                  <a:cubicBezTo>
                    <a:pt x="1866" y="185660"/>
                    <a:pt x="97388" y="64045"/>
                    <a:pt x="230598" y="19070"/>
                  </a:cubicBezTo>
                  <a:close/>
                </a:path>
              </a:pathLst>
            </a:custGeom>
            <a:solidFill>
              <a:srgbClr val="FFFFFF"/>
            </a:solidFill>
          </p:spPr>
        </p:sp>
        <p:sp>
          <p:nvSpPr>
            <p:cNvPr id="4" name="TextBox 4"/>
            <p:cNvSpPr txBox="1"/>
            <p:nvPr/>
          </p:nvSpPr>
          <p:spPr>
            <a:xfrm>
              <a:off x="0" y="88900"/>
              <a:ext cx="691421" cy="97075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451217"/>
            <a:ext cx="4530458" cy="47690"/>
            <a:chOff x="0" y="0"/>
            <a:chExt cx="1193207" cy="12560"/>
          </a:xfrm>
        </p:grpSpPr>
        <p:sp>
          <p:nvSpPr>
            <p:cNvPr id="9" name="Freeform 9"/>
            <p:cNvSpPr/>
            <p:nvPr/>
          </p:nvSpPr>
          <p:spPr>
            <a:xfrm>
              <a:off x="0" y="0"/>
              <a:ext cx="1193207" cy="12560"/>
            </a:xfrm>
            <a:custGeom>
              <a:avLst/>
              <a:gdLst/>
              <a:ahLst/>
              <a:cxnLst/>
              <a:rect l="l" t="t" r="r" b="b"/>
              <a:pathLst>
                <a:path w="1193207" h="12560">
                  <a:moveTo>
                    <a:pt x="6280" y="0"/>
                  </a:moveTo>
                  <a:lnTo>
                    <a:pt x="1186927" y="0"/>
                  </a:lnTo>
                  <a:cubicBezTo>
                    <a:pt x="1190395" y="0"/>
                    <a:pt x="1193207" y="2812"/>
                    <a:pt x="1193207" y="6280"/>
                  </a:cubicBezTo>
                  <a:lnTo>
                    <a:pt x="1193207" y="6280"/>
                  </a:lnTo>
                  <a:cubicBezTo>
                    <a:pt x="1193207" y="7946"/>
                    <a:pt x="1192545" y="9543"/>
                    <a:pt x="1191368" y="10721"/>
                  </a:cubicBezTo>
                  <a:cubicBezTo>
                    <a:pt x="1190190" y="11899"/>
                    <a:pt x="1188593" y="12560"/>
                    <a:pt x="1186927" y="12560"/>
                  </a:cubicBezTo>
                  <a:lnTo>
                    <a:pt x="6280" y="12560"/>
                  </a:lnTo>
                  <a:cubicBezTo>
                    <a:pt x="4615" y="12560"/>
                    <a:pt x="3017" y="11899"/>
                    <a:pt x="1839" y="10721"/>
                  </a:cubicBezTo>
                  <a:cubicBezTo>
                    <a:pt x="662" y="9543"/>
                    <a:pt x="0" y="7946"/>
                    <a:pt x="0" y="6280"/>
                  </a:cubicBezTo>
                  <a:lnTo>
                    <a:pt x="0" y="6280"/>
                  </a:lnTo>
                  <a:cubicBezTo>
                    <a:pt x="0" y="4615"/>
                    <a:pt x="662" y="3017"/>
                    <a:pt x="1839" y="1839"/>
                  </a:cubicBezTo>
                  <a:cubicBezTo>
                    <a:pt x="3017" y="662"/>
                    <a:pt x="4615" y="0"/>
                    <a:pt x="6280" y="0"/>
                  </a:cubicBezTo>
                  <a:close/>
                </a:path>
              </a:pathLst>
            </a:custGeom>
            <a:solidFill>
              <a:srgbClr val="0097B2"/>
            </a:solidFill>
          </p:spPr>
        </p:sp>
        <p:sp>
          <p:nvSpPr>
            <p:cNvPr id="10" name="TextBox 10"/>
            <p:cNvSpPr txBox="1"/>
            <p:nvPr/>
          </p:nvSpPr>
          <p:spPr>
            <a:xfrm>
              <a:off x="0" y="-38100"/>
              <a:ext cx="1193207" cy="5066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960484" y="349444"/>
            <a:ext cx="1733944" cy="1396613"/>
          </a:xfrm>
          <a:custGeom>
            <a:avLst/>
            <a:gdLst/>
            <a:ahLst/>
            <a:cxnLst/>
            <a:rect l="l" t="t" r="r" b="b"/>
            <a:pathLst>
              <a:path w="1733944" h="1396613">
                <a:moveTo>
                  <a:pt x="0" y="0"/>
                </a:moveTo>
                <a:lnTo>
                  <a:pt x="1733944" y="0"/>
                </a:lnTo>
                <a:lnTo>
                  <a:pt x="1733944" y="1396612"/>
                </a:lnTo>
                <a:lnTo>
                  <a:pt x="0" y="13966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0827181" y="1463668"/>
            <a:ext cx="4951179" cy="6774001"/>
          </a:xfrm>
          <a:custGeom>
            <a:avLst/>
            <a:gdLst/>
            <a:ahLst/>
            <a:cxnLst/>
            <a:rect l="l" t="t" r="r" b="b"/>
            <a:pathLst>
              <a:path w="4951179" h="6774001">
                <a:moveTo>
                  <a:pt x="0" y="0"/>
                </a:moveTo>
                <a:lnTo>
                  <a:pt x="4951178" y="0"/>
                </a:lnTo>
                <a:lnTo>
                  <a:pt x="4951178" y="6774001"/>
                </a:lnTo>
                <a:lnTo>
                  <a:pt x="0" y="6774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201251" y="1123950"/>
            <a:ext cx="4912704" cy="1122680"/>
          </a:xfrm>
          <a:prstGeom prst="rect">
            <a:avLst/>
          </a:prstGeom>
        </p:spPr>
        <p:txBody>
          <a:bodyPr lIns="0" tIns="0" rIns="0" bIns="0" rtlCol="0" anchor="t">
            <a:spAutoFit/>
          </a:bodyPr>
          <a:lstStyle/>
          <a:p>
            <a:pPr algn="l">
              <a:lnSpc>
                <a:spcPts val="8560"/>
              </a:lnSpc>
            </a:pPr>
            <a:r>
              <a:rPr lang="en-US" sz="8000">
                <a:solidFill>
                  <a:srgbClr val="048581"/>
                </a:solidFill>
                <a:latin typeface="Antonio Bold"/>
              </a:rPr>
              <a:t>CONCLUSION</a:t>
            </a:r>
          </a:p>
        </p:txBody>
      </p:sp>
      <p:sp>
        <p:nvSpPr>
          <p:cNvPr id="14" name="TextBox 14"/>
          <p:cNvSpPr txBox="1"/>
          <p:nvPr/>
        </p:nvSpPr>
        <p:spPr>
          <a:xfrm>
            <a:off x="1028700" y="3855593"/>
            <a:ext cx="8764131" cy="1076325"/>
          </a:xfrm>
          <a:prstGeom prst="rect">
            <a:avLst/>
          </a:prstGeom>
        </p:spPr>
        <p:txBody>
          <a:bodyPr lIns="0" tIns="0" rIns="0" bIns="0" rtlCol="0" anchor="t">
            <a:spAutoFit/>
          </a:bodyPr>
          <a:lstStyle/>
          <a:p>
            <a:pPr algn="just">
              <a:lnSpc>
                <a:spcPts val="4200"/>
              </a:lnSpc>
            </a:pPr>
            <a:r>
              <a:rPr lang="en-US" sz="3000">
                <a:solidFill>
                  <a:srgbClr val="048581"/>
                </a:solidFill>
                <a:latin typeface="Poppins"/>
              </a:rPr>
              <a:t>Project Achievements</a:t>
            </a:r>
          </a:p>
          <a:p>
            <a:pPr algn="just">
              <a:lnSpc>
                <a:spcPts val="4200"/>
              </a:lnSpc>
            </a:pPr>
            <a:r>
              <a:rPr lang="en-US" sz="3000">
                <a:solidFill>
                  <a:srgbClr val="048581"/>
                </a:solidFill>
                <a:latin typeface="Poppins"/>
              </a:rPr>
              <a:t>Future Directions</a:t>
            </a: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a:off x="0" y="8398505"/>
            <a:ext cx="1929791" cy="1888495"/>
            <a:chOff x="0" y="0"/>
            <a:chExt cx="508258" cy="497381"/>
          </a:xfrm>
        </p:grpSpPr>
        <p:sp>
          <p:nvSpPr>
            <p:cNvPr id="3" name="Freeform 3"/>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solidFill>
          </p:spPr>
        </p:sp>
        <p:sp>
          <p:nvSpPr>
            <p:cNvPr id="4" name="TextBox 4"/>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29791" y="7371644"/>
            <a:ext cx="869386" cy="1026861"/>
            <a:chOff x="0" y="0"/>
            <a:chExt cx="228974" cy="270449"/>
          </a:xfrm>
        </p:grpSpPr>
        <p:sp>
          <p:nvSpPr>
            <p:cNvPr id="6" name="Freeform 6"/>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solidFill>
          </p:spPr>
        </p:sp>
        <p:sp>
          <p:nvSpPr>
            <p:cNvPr id="7" name="TextBox 7"/>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358209" y="0"/>
            <a:ext cx="1929791" cy="1888495"/>
            <a:chOff x="0" y="0"/>
            <a:chExt cx="508258" cy="497381"/>
          </a:xfrm>
        </p:grpSpPr>
        <p:sp>
          <p:nvSpPr>
            <p:cNvPr id="9" name="Freeform 9"/>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solidFill>
          </p:spPr>
        </p:sp>
        <p:sp>
          <p:nvSpPr>
            <p:cNvPr id="10" name="TextBox 10"/>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15488823" y="1888495"/>
            <a:ext cx="869386" cy="1026861"/>
            <a:chOff x="0" y="0"/>
            <a:chExt cx="228974" cy="270449"/>
          </a:xfrm>
        </p:grpSpPr>
        <p:sp>
          <p:nvSpPr>
            <p:cNvPr id="12" name="Freeform 12"/>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solidFill>
          </p:spPr>
        </p:sp>
        <p:sp>
          <p:nvSpPr>
            <p:cNvPr id="13" name="TextBox 13"/>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929791" y="9600614"/>
            <a:ext cx="16358209" cy="686386"/>
            <a:chOff x="0" y="0"/>
            <a:chExt cx="4308335" cy="180777"/>
          </a:xfrm>
        </p:grpSpPr>
        <p:sp>
          <p:nvSpPr>
            <p:cNvPr id="15" name="Freeform 15"/>
            <p:cNvSpPr/>
            <p:nvPr/>
          </p:nvSpPr>
          <p:spPr>
            <a:xfrm>
              <a:off x="0" y="0"/>
              <a:ext cx="4308335" cy="180777"/>
            </a:xfrm>
            <a:custGeom>
              <a:avLst/>
              <a:gdLst/>
              <a:ahLst/>
              <a:cxnLst/>
              <a:rect l="l" t="t" r="r" b="b"/>
              <a:pathLst>
                <a:path w="4308335" h="180777">
                  <a:moveTo>
                    <a:pt x="0" y="0"/>
                  </a:moveTo>
                  <a:lnTo>
                    <a:pt x="4308335" y="0"/>
                  </a:lnTo>
                  <a:lnTo>
                    <a:pt x="4308335" y="180777"/>
                  </a:lnTo>
                  <a:lnTo>
                    <a:pt x="0" y="180777"/>
                  </a:lnTo>
                  <a:close/>
                </a:path>
              </a:pathLst>
            </a:custGeom>
            <a:solidFill>
              <a:srgbClr val="5CE1E6"/>
            </a:solidFill>
          </p:spPr>
        </p:sp>
        <p:sp>
          <p:nvSpPr>
            <p:cNvPr id="16" name="TextBox 16"/>
            <p:cNvSpPr txBox="1"/>
            <p:nvPr/>
          </p:nvSpPr>
          <p:spPr>
            <a:xfrm>
              <a:off x="0" y="-38100"/>
              <a:ext cx="4308335" cy="21887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459432" y="9600614"/>
            <a:ext cx="9718600" cy="686386"/>
            <a:chOff x="0" y="0"/>
            <a:chExt cx="2559631" cy="180777"/>
          </a:xfrm>
        </p:grpSpPr>
        <p:sp>
          <p:nvSpPr>
            <p:cNvPr id="18" name="Freeform 18"/>
            <p:cNvSpPr/>
            <p:nvPr/>
          </p:nvSpPr>
          <p:spPr>
            <a:xfrm>
              <a:off x="0" y="0"/>
              <a:ext cx="2559631" cy="180777"/>
            </a:xfrm>
            <a:custGeom>
              <a:avLst/>
              <a:gdLst/>
              <a:ahLst/>
              <a:cxnLst/>
              <a:rect l="l" t="t" r="r" b="b"/>
              <a:pathLst>
                <a:path w="2559631" h="180777">
                  <a:moveTo>
                    <a:pt x="0" y="0"/>
                  </a:moveTo>
                  <a:lnTo>
                    <a:pt x="2559631" y="0"/>
                  </a:lnTo>
                  <a:lnTo>
                    <a:pt x="2559631" y="180777"/>
                  </a:lnTo>
                  <a:lnTo>
                    <a:pt x="0" y="180777"/>
                  </a:lnTo>
                  <a:close/>
                </a:path>
              </a:pathLst>
            </a:custGeom>
            <a:solidFill>
              <a:srgbClr val="0CC0DF"/>
            </a:solidFill>
          </p:spPr>
        </p:sp>
        <p:sp>
          <p:nvSpPr>
            <p:cNvPr id="19" name="TextBox 19"/>
            <p:cNvSpPr txBox="1"/>
            <p:nvPr/>
          </p:nvSpPr>
          <p:spPr>
            <a:xfrm>
              <a:off x="0" y="-38100"/>
              <a:ext cx="2559631" cy="21887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3775233" y="3068849"/>
            <a:ext cx="1253359" cy="1226537"/>
            <a:chOff x="0" y="0"/>
            <a:chExt cx="508258" cy="497381"/>
          </a:xfrm>
        </p:grpSpPr>
        <p:sp>
          <p:nvSpPr>
            <p:cNvPr id="21" name="Freeform 21"/>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alpha val="13725"/>
              </a:srgbClr>
            </a:solidFill>
          </p:spPr>
        </p:sp>
        <p:sp>
          <p:nvSpPr>
            <p:cNvPr id="22" name="TextBox 22"/>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028591" y="2401925"/>
            <a:ext cx="564648" cy="666924"/>
            <a:chOff x="0" y="0"/>
            <a:chExt cx="228974" cy="270449"/>
          </a:xfrm>
        </p:grpSpPr>
        <p:sp>
          <p:nvSpPr>
            <p:cNvPr id="24" name="Freeform 24"/>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alpha val="13725"/>
              </a:srgbClr>
            </a:solidFill>
          </p:spPr>
        </p:sp>
        <p:sp>
          <p:nvSpPr>
            <p:cNvPr id="25" name="TextBox 25"/>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10800000">
            <a:off x="13259409" y="5991613"/>
            <a:ext cx="1253359" cy="1226537"/>
            <a:chOff x="0" y="0"/>
            <a:chExt cx="508258" cy="497381"/>
          </a:xfrm>
        </p:grpSpPr>
        <p:sp>
          <p:nvSpPr>
            <p:cNvPr id="27" name="Freeform 27"/>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alpha val="13725"/>
              </a:srgbClr>
            </a:solidFill>
          </p:spPr>
        </p:sp>
        <p:sp>
          <p:nvSpPr>
            <p:cNvPr id="28" name="TextBox 28"/>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10800000">
            <a:off x="12694761" y="7218151"/>
            <a:ext cx="564648" cy="666924"/>
            <a:chOff x="0" y="0"/>
            <a:chExt cx="228974" cy="270449"/>
          </a:xfrm>
        </p:grpSpPr>
        <p:sp>
          <p:nvSpPr>
            <p:cNvPr id="30" name="Freeform 30"/>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alpha val="13725"/>
              </a:srgbClr>
            </a:solidFill>
          </p:spPr>
        </p:sp>
        <p:sp>
          <p:nvSpPr>
            <p:cNvPr id="31" name="TextBox 31"/>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614239" y="2872201"/>
            <a:ext cx="7059523" cy="4694998"/>
          </a:xfrm>
          <a:prstGeom prst="rect">
            <a:avLst/>
          </a:prstGeom>
        </p:spPr>
        <p:txBody>
          <a:bodyPr lIns="0" tIns="0" rIns="0" bIns="0" rtlCol="0" anchor="t">
            <a:spAutoFit/>
          </a:bodyPr>
          <a:lstStyle/>
          <a:p>
            <a:pPr algn="ctr">
              <a:lnSpc>
                <a:spcPts val="18274"/>
              </a:lnSpc>
            </a:pPr>
            <a:r>
              <a:rPr lang="en-US" sz="16613">
                <a:solidFill>
                  <a:srgbClr val="FFFFFF"/>
                </a:solidFill>
                <a:latin typeface="Antonio Ultra-Bold"/>
              </a:rPr>
              <a:t>Thank</a:t>
            </a:r>
          </a:p>
          <a:p>
            <a:pPr algn="ctr">
              <a:lnSpc>
                <a:spcPts val="18274"/>
              </a:lnSpc>
            </a:pPr>
            <a:r>
              <a:rPr lang="en-US" sz="16613">
                <a:solidFill>
                  <a:srgbClr val="FFFFFF"/>
                </a:solidFill>
                <a:latin typeface="Antonio Ultra-Bold"/>
              </a:rPr>
              <a:t>You</a:t>
            </a:r>
          </a:p>
        </p:txBody>
      </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a:off x="0" y="1519075"/>
            <a:ext cx="18288000" cy="8767925"/>
            <a:chOff x="0" y="-38100"/>
            <a:chExt cx="812800" cy="389685"/>
          </a:xfrm>
        </p:grpSpPr>
        <p:sp>
          <p:nvSpPr>
            <p:cNvPr id="3" name="Freeform 3"/>
            <p:cNvSpPr/>
            <p:nvPr/>
          </p:nvSpPr>
          <p:spPr>
            <a:xfrm>
              <a:off x="0" y="-13737"/>
              <a:ext cx="812800" cy="365322"/>
            </a:xfrm>
            <a:custGeom>
              <a:avLst/>
              <a:gdLst/>
              <a:ahLst/>
              <a:cxnLst/>
              <a:rect l="l" t="t" r="r" b="b"/>
              <a:pathLst>
                <a:path w="812800" h="351585">
                  <a:moveTo>
                    <a:pt x="0" y="0"/>
                  </a:moveTo>
                  <a:lnTo>
                    <a:pt x="812800" y="0"/>
                  </a:lnTo>
                  <a:lnTo>
                    <a:pt x="812800" y="351585"/>
                  </a:lnTo>
                  <a:lnTo>
                    <a:pt x="0" y="351585"/>
                  </a:lnTo>
                  <a:close/>
                </a:path>
              </a:pathLst>
            </a:custGeom>
            <a:solidFill>
              <a:srgbClr val="FFFFFF"/>
            </a:solidFill>
          </p:spPr>
          <p:txBody>
            <a:bodyPr/>
            <a:lstStyle/>
            <a:p>
              <a:endParaRPr lang="en-IN" dirty="0"/>
            </a:p>
          </p:txBody>
        </p:sp>
        <p:sp>
          <p:nvSpPr>
            <p:cNvPr id="4" name="TextBox 4"/>
            <p:cNvSpPr txBox="1"/>
            <p:nvPr/>
          </p:nvSpPr>
          <p:spPr>
            <a:xfrm>
              <a:off x="0" y="-38100"/>
              <a:ext cx="812800" cy="389685"/>
            </a:xfrm>
            <a:prstGeom prst="rect">
              <a:avLst/>
            </a:prstGeom>
          </p:spPr>
          <p:txBody>
            <a:bodyPr lIns="50800" tIns="50800" rIns="50800" bIns="50800" rtlCol="0" anchor="ctr"/>
            <a:lstStyle/>
            <a:p>
              <a:pPr algn="l">
                <a:lnSpc>
                  <a:spcPts val="2659"/>
                </a:lnSpc>
              </a:pPr>
              <a:r>
                <a:rPr lang="en-US" sz="1600" dirty="0">
                  <a:solidFill>
                    <a:srgbClr val="000000"/>
                  </a:solidFill>
                  <a:latin typeface="Canva Sans Bold"/>
                </a:rPr>
                <a:t>[1] MRI brain tumor detection and classification using parallel deep convolutional neural networks:</a:t>
              </a:r>
            </a:p>
            <a:p>
              <a:pPr algn="l">
                <a:lnSpc>
                  <a:spcPts val="2659"/>
                </a:lnSpc>
              </a:pPr>
              <a:r>
                <a:rPr lang="en-US" sz="1600" dirty="0" err="1">
                  <a:solidFill>
                    <a:srgbClr val="000000"/>
                  </a:solidFill>
                  <a:latin typeface="Canva Sans"/>
                </a:rPr>
                <a:t>Takowa</a:t>
              </a:r>
              <a:r>
                <a:rPr lang="en-US" sz="1600" dirty="0">
                  <a:solidFill>
                    <a:srgbClr val="000000"/>
                  </a:solidFill>
                  <a:latin typeface="Canva Sans"/>
                </a:rPr>
                <a:t> Rahman, Md Saiful Islam, Measurement: Sensors, Volume 26, 2023, 100694, ISSN</a:t>
              </a:r>
            </a:p>
            <a:p>
              <a:pPr algn="l">
                <a:lnSpc>
                  <a:spcPts val="2659"/>
                </a:lnSpc>
              </a:pPr>
              <a:r>
                <a:rPr lang="en-US" sz="1600" dirty="0">
                  <a:solidFill>
                    <a:srgbClr val="000000"/>
                  </a:solidFill>
                  <a:latin typeface="Canva Sans"/>
                </a:rPr>
                <a:t>2665-9174</a:t>
              </a:r>
            </a:p>
            <a:p>
              <a:pPr algn="l">
                <a:lnSpc>
                  <a:spcPts val="2659"/>
                </a:lnSpc>
              </a:pPr>
              <a:r>
                <a:rPr lang="en-US" sz="1600" dirty="0">
                  <a:solidFill>
                    <a:srgbClr val="000000"/>
                  </a:solidFill>
                  <a:latin typeface="Canva Sans"/>
                </a:rPr>
                <a:t>https://doi.org/10.1016/j.measen.2023.100694.</a:t>
              </a:r>
            </a:p>
            <a:p>
              <a:pPr algn="l">
                <a:lnSpc>
                  <a:spcPts val="2659"/>
                </a:lnSpc>
              </a:pPr>
              <a:r>
                <a:rPr lang="en-US" sz="1600" dirty="0">
                  <a:solidFill>
                    <a:srgbClr val="000000"/>
                  </a:solidFill>
                  <a:latin typeface="Canva Sans"/>
                </a:rPr>
                <a:t>(</a:t>
              </a:r>
              <a:r>
                <a:rPr lang="en-US" sz="1600" u="sng" dirty="0">
                  <a:solidFill>
                    <a:srgbClr val="000000"/>
                  </a:solidFill>
                  <a:latin typeface="Canva Sans"/>
                  <a:hlinkClick r:id="rId2" tooltip="https://www.sciencedirect.com/science/article/pii/S2665917423000302"/>
                </a:rPr>
                <a:t>https://www.sciencedirect.com/science/article/pii/S2665917423000302</a:t>
              </a:r>
              <a:r>
                <a:rPr lang="en-US" sz="1600" dirty="0">
                  <a:solidFill>
                    <a:srgbClr val="000000"/>
                  </a:solidFill>
                  <a:latin typeface="Canva Sans"/>
                </a:rPr>
                <a:t>)</a:t>
              </a:r>
            </a:p>
            <a:p>
              <a:pPr algn="l">
                <a:lnSpc>
                  <a:spcPts val="2659"/>
                </a:lnSpc>
              </a:pPr>
              <a:endParaRPr lang="en-US" sz="1600" dirty="0">
                <a:solidFill>
                  <a:srgbClr val="000000"/>
                </a:solidFill>
                <a:latin typeface="Canva Sans"/>
              </a:endParaRPr>
            </a:p>
            <a:p>
              <a:pPr algn="l">
                <a:lnSpc>
                  <a:spcPts val="2659"/>
                </a:lnSpc>
              </a:pPr>
              <a:r>
                <a:rPr lang="en-US" sz="1600" dirty="0">
                  <a:solidFill>
                    <a:srgbClr val="000000"/>
                  </a:solidFill>
                  <a:latin typeface="Canva Sans Bold"/>
                </a:rPr>
                <a:t>[2] Enhancement of brain tumor classification from MRI images using multi-path convolutional neural network with SVM classifier:</a:t>
              </a:r>
            </a:p>
            <a:p>
              <a:pPr algn="l">
                <a:lnSpc>
                  <a:spcPts val="2659"/>
                </a:lnSpc>
              </a:pPr>
              <a:r>
                <a:rPr lang="en-US" sz="1600" dirty="0">
                  <a:solidFill>
                    <a:srgbClr val="000000"/>
                  </a:solidFill>
                  <a:latin typeface="Canva Sans"/>
                </a:rPr>
                <a:t>Sahar </a:t>
              </a:r>
              <a:r>
                <a:rPr lang="en-US" sz="1600" dirty="0" err="1">
                  <a:solidFill>
                    <a:srgbClr val="000000"/>
                  </a:solidFill>
                  <a:latin typeface="Canva Sans"/>
                </a:rPr>
                <a:t>Khoramipour</a:t>
              </a:r>
              <a:r>
                <a:rPr lang="en-US" sz="1600" dirty="0">
                  <a:solidFill>
                    <a:srgbClr val="000000"/>
                  </a:solidFill>
                  <a:latin typeface="Canva Sans"/>
                </a:rPr>
                <a:t>, </a:t>
              </a:r>
              <a:r>
                <a:rPr lang="en-US" sz="1600" dirty="0" err="1">
                  <a:solidFill>
                    <a:srgbClr val="000000"/>
                  </a:solidFill>
                  <a:latin typeface="Canva Sans"/>
                </a:rPr>
                <a:t>Mojtaba</a:t>
              </a:r>
              <a:r>
                <a:rPr lang="en-US" sz="1600" dirty="0">
                  <a:solidFill>
                    <a:srgbClr val="000000"/>
                  </a:solidFill>
                  <a:latin typeface="Canva Sans"/>
                </a:rPr>
                <a:t> </a:t>
              </a:r>
              <a:r>
                <a:rPr lang="en-US" sz="1600" dirty="0" err="1">
                  <a:solidFill>
                    <a:srgbClr val="000000"/>
                  </a:solidFill>
                  <a:latin typeface="Canva Sans"/>
                </a:rPr>
                <a:t>Gandomkar</a:t>
              </a:r>
              <a:r>
                <a:rPr lang="en-US" sz="1600" dirty="0">
                  <a:solidFill>
                    <a:srgbClr val="000000"/>
                  </a:solidFill>
                  <a:latin typeface="Canva Sans"/>
                </a:rPr>
                <a:t>, Mohsen </a:t>
              </a:r>
              <a:r>
                <a:rPr lang="en-US" sz="1600" dirty="0" err="1">
                  <a:solidFill>
                    <a:srgbClr val="000000"/>
                  </a:solidFill>
                  <a:latin typeface="Canva Sans"/>
                </a:rPr>
                <a:t>Shakiba</a:t>
              </a:r>
              <a:r>
                <a:rPr lang="en-US" sz="1600" dirty="0">
                  <a:solidFill>
                    <a:srgbClr val="000000"/>
                  </a:solidFill>
                  <a:latin typeface="Canva Sans"/>
                </a:rPr>
                <a:t>,</a:t>
              </a:r>
            </a:p>
            <a:p>
              <a:pPr algn="l">
                <a:lnSpc>
                  <a:spcPts val="2659"/>
                </a:lnSpc>
              </a:pPr>
              <a:r>
                <a:rPr lang="en-US" sz="1600" dirty="0">
                  <a:solidFill>
                    <a:srgbClr val="000000"/>
                  </a:solidFill>
                  <a:latin typeface="Canva Sans"/>
                </a:rPr>
                <a:t>Biomedical Signal Processing and Control, Volume 93, 2024, 106117, ISSN 1746-8094,</a:t>
              </a:r>
            </a:p>
            <a:p>
              <a:pPr algn="l">
                <a:lnSpc>
                  <a:spcPts val="2659"/>
                </a:lnSpc>
              </a:pPr>
              <a:r>
                <a:rPr lang="en-US" sz="1600" dirty="0">
                  <a:solidFill>
                    <a:srgbClr val="000000"/>
                  </a:solidFill>
                  <a:latin typeface="Canva Sans"/>
                </a:rPr>
                <a:t>https://doi.org/10.1016/j.bspc.2024.106117.</a:t>
              </a:r>
            </a:p>
            <a:p>
              <a:pPr algn="l">
                <a:lnSpc>
                  <a:spcPts val="2659"/>
                </a:lnSpc>
              </a:pPr>
              <a:r>
                <a:rPr lang="en-US" sz="1600" dirty="0">
                  <a:solidFill>
                    <a:srgbClr val="000000"/>
                  </a:solidFill>
                  <a:latin typeface="Canva Sans"/>
                </a:rPr>
                <a:t>(</a:t>
              </a:r>
              <a:r>
                <a:rPr lang="en-US" sz="1600" u="sng" dirty="0">
                  <a:solidFill>
                    <a:srgbClr val="000000"/>
                  </a:solidFill>
                  <a:latin typeface="Canva Sans"/>
                  <a:hlinkClick r:id="rId3" tooltip="https://www.sciencedirect.com/science/article/pii/S1746809424001757"/>
                </a:rPr>
                <a:t>https://www.sciencedirect.com/science/article/pii/S1746809424001757</a:t>
              </a:r>
              <a:r>
                <a:rPr lang="en-US" sz="1600" dirty="0">
                  <a:solidFill>
                    <a:srgbClr val="000000"/>
                  </a:solidFill>
                  <a:latin typeface="Canva Sans"/>
                </a:rPr>
                <a:t>)</a:t>
              </a:r>
            </a:p>
            <a:p>
              <a:pPr algn="l">
                <a:lnSpc>
                  <a:spcPts val="2659"/>
                </a:lnSpc>
              </a:pPr>
              <a:endParaRPr lang="en-US" sz="1600" dirty="0">
                <a:solidFill>
                  <a:srgbClr val="000000"/>
                </a:solidFill>
                <a:latin typeface="Canva Sans"/>
              </a:endParaRPr>
            </a:p>
            <a:p>
              <a:pPr algn="l">
                <a:lnSpc>
                  <a:spcPts val="2659"/>
                </a:lnSpc>
              </a:pPr>
              <a:r>
                <a:rPr lang="en-US" sz="1600" dirty="0">
                  <a:solidFill>
                    <a:srgbClr val="000000"/>
                  </a:solidFill>
                  <a:latin typeface="Canva Sans Bold"/>
                </a:rPr>
                <a:t>[3] Dermatological infrared thermal imaging with human-machine interaction image </a:t>
              </a:r>
              <a:r>
                <a:rPr lang="en-US" sz="1600" dirty="0">
                  <a:solidFill>
                    <a:srgbClr val="000000"/>
                  </a:solidFill>
                  <a:latin typeface="Canva Sans"/>
                </a:rPr>
                <a:t>diagnostics interface using DenseNet:</a:t>
              </a:r>
            </a:p>
            <a:p>
              <a:pPr algn="l">
                <a:lnSpc>
                  <a:spcPts val="2659"/>
                </a:lnSpc>
              </a:pPr>
              <a:r>
                <a:rPr lang="en-US" sz="1600" dirty="0">
                  <a:solidFill>
                    <a:srgbClr val="000000"/>
                  </a:solidFill>
                  <a:latin typeface="Canva Sans"/>
                </a:rPr>
                <a:t>Xing She, </a:t>
              </a:r>
              <a:r>
                <a:rPr lang="en-US" sz="1600" dirty="0" err="1">
                  <a:solidFill>
                    <a:srgbClr val="000000"/>
                  </a:solidFill>
                  <a:latin typeface="Canva Sans"/>
                </a:rPr>
                <a:t>Honglei</a:t>
              </a:r>
              <a:r>
                <a:rPr lang="en-US" sz="1600" dirty="0">
                  <a:solidFill>
                    <a:srgbClr val="000000"/>
                  </a:solidFill>
                  <a:latin typeface="Canva Sans"/>
                </a:rPr>
                <a:t> Lu, Qian Liu, Peng Xie, Qian Xia, Journal of Radiation Research and</a:t>
              </a:r>
            </a:p>
            <a:p>
              <a:pPr algn="l">
                <a:lnSpc>
                  <a:spcPts val="2659"/>
                </a:lnSpc>
              </a:pPr>
              <a:r>
                <a:rPr lang="en-US" sz="1600" dirty="0">
                  <a:solidFill>
                    <a:srgbClr val="000000"/>
                  </a:solidFill>
                  <a:latin typeface="Canva Sans"/>
                </a:rPr>
                <a:t>Applied Sciences, Volume 17, Issue 1, 2024, 100826, ISSN 1687-8507,</a:t>
              </a:r>
            </a:p>
            <a:p>
              <a:pPr algn="l">
                <a:lnSpc>
                  <a:spcPts val="2659"/>
                </a:lnSpc>
              </a:pPr>
              <a:r>
                <a:rPr lang="en-US" sz="1600" dirty="0">
                  <a:solidFill>
                    <a:srgbClr val="000000"/>
                  </a:solidFill>
                  <a:latin typeface="Canva Sans"/>
                </a:rPr>
                <a:t>https://doi.org/10.1016/j.jrras.2024.100826.</a:t>
              </a:r>
            </a:p>
            <a:p>
              <a:pPr algn="l">
                <a:lnSpc>
                  <a:spcPts val="2659"/>
                </a:lnSpc>
              </a:pPr>
              <a:r>
                <a:rPr lang="en-US" sz="1600" dirty="0">
                  <a:solidFill>
                    <a:srgbClr val="000000"/>
                  </a:solidFill>
                  <a:latin typeface="Canva Sans"/>
                </a:rPr>
                <a:t>(</a:t>
              </a:r>
              <a:r>
                <a:rPr lang="en-US" sz="1600" u="sng" dirty="0">
                  <a:solidFill>
                    <a:srgbClr val="000000"/>
                  </a:solidFill>
                  <a:latin typeface="Canva Sans"/>
                  <a:hlinkClick r:id="rId4" tooltip="https://www.sciencedirect.com/science/article/pii/S1687850724000104"/>
                </a:rPr>
                <a:t>https://www.sciencedirect.com/science/article/pii/S1687850724000104</a:t>
              </a:r>
              <a:r>
                <a:rPr lang="en-US" sz="1600" dirty="0">
                  <a:solidFill>
                    <a:srgbClr val="000000"/>
                  </a:solidFill>
                  <a:latin typeface="Canva Sans"/>
                </a:rPr>
                <a:t>)</a:t>
              </a:r>
            </a:p>
            <a:p>
              <a:pPr algn="l">
                <a:lnSpc>
                  <a:spcPts val="2659"/>
                </a:lnSpc>
              </a:pPr>
              <a:endParaRPr lang="en-US" sz="1600" dirty="0">
                <a:solidFill>
                  <a:srgbClr val="000000"/>
                </a:solidFill>
                <a:latin typeface="Canva Sans"/>
              </a:endParaRPr>
            </a:p>
            <a:p>
              <a:pPr algn="l">
                <a:lnSpc>
                  <a:spcPts val="2659"/>
                </a:lnSpc>
              </a:pPr>
              <a:r>
                <a:rPr lang="en-US" sz="1600" dirty="0">
                  <a:solidFill>
                    <a:srgbClr val="000000"/>
                  </a:solidFill>
                  <a:latin typeface="Canva Sans Bold"/>
                </a:rPr>
                <a:t>[4] Crossover smell agent optimized multilayer perceptron for precise brain tumor classification on MRI images: </a:t>
              </a:r>
            </a:p>
            <a:p>
              <a:pPr algn="l">
                <a:lnSpc>
                  <a:spcPts val="2659"/>
                </a:lnSpc>
              </a:pPr>
              <a:r>
                <a:rPr lang="en-US" sz="1600" dirty="0" err="1">
                  <a:solidFill>
                    <a:srgbClr val="000000"/>
                  </a:solidFill>
                  <a:latin typeface="Canva Sans"/>
                </a:rPr>
                <a:t>Muthuvel</a:t>
              </a:r>
              <a:r>
                <a:rPr lang="en-US" sz="1600" dirty="0">
                  <a:solidFill>
                    <a:srgbClr val="000000"/>
                  </a:solidFill>
                  <a:latin typeface="Canva Sans"/>
                </a:rPr>
                <a:t> Arumugam, </a:t>
              </a:r>
              <a:r>
                <a:rPr lang="en-US" sz="1600" dirty="0" err="1">
                  <a:solidFill>
                    <a:srgbClr val="000000"/>
                  </a:solidFill>
                  <a:latin typeface="Canva Sans"/>
                </a:rPr>
                <a:t>Arunprasath</a:t>
              </a:r>
              <a:r>
                <a:rPr lang="en-US" sz="1600" dirty="0">
                  <a:solidFill>
                    <a:srgbClr val="000000"/>
                  </a:solidFill>
                  <a:latin typeface="Canva Sans"/>
                </a:rPr>
                <a:t> </a:t>
              </a:r>
              <a:r>
                <a:rPr lang="en-US" sz="1600" dirty="0" err="1">
                  <a:solidFill>
                    <a:srgbClr val="000000"/>
                  </a:solidFill>
                  <a:latin typeface="Canva Sans"/>
                </a:rPr>
                <a:t>Thiyagarajan</a:t>
              </a:r>
              <a:r>
                <a:rPr lang="en-US" sz="1600" dirty="0">
                  <a:solidFill>
                    <a:srgbClr val="000000"/>
                  </a:solidFill>
                  <a:latin typeface="Canva Sans"/>
                </a:rPr>
                <a:t>, Lakshmi Adhi, Shyamala </a:t>
              </a:r>
              <a:r>
                <a:rPr lang="en-US" sz="1600" dirty="0" err="1">
                  <a:solidFill>
                    <a:srgbClr val="000000"/>
                  </a:solidFill>
                  <a:latin typeface="Canva Sans"/>
                </a:rPr>
                <a:t>Alagar</a:t>
              </a:r>
              <a:r>
                <a:rPr lang="en-US" sz="1600" dirty="0">
                  <a:solidFill>
                    <a:srgbClr val="000000"/>
                  </a:solidFill>
                  <a:latin typeface="Canva Sans"/>
                </a:rPr>
                <a:t>,</a:t>
              </a:r>
            </a:p>
            <a:p>
              <a:pPr algn="l">
                <a:lnSpc>
                  <a:spcPts val="2659"/>
                </a:lnSpc>
              </a:pPr>
              <a:r>
                <a:rPr lang="en-US" sz="1600" dirty="0">
                  <a:solidFill>
                    <a:srgbClr val="000000"/>
                  </a:solidFill>
                  <a:latin typeface="Canva Sans"/>
                </a:rPr>
                <a:t>https://doi.org/10.1016/j.eswa.2023.121453.</a:t>
              </a:r>
            </a:p>
            <a:p>
              <a:pPr algn="l">
                <a:lnSpc>
                  <a:spcPts val="2659"/>
                </a:lnSpc>
              </a:pPr>
              <a:r>
                <a:rPr lang="en-US" sz="1600" dirty="0">
                  <a:solidFill>
                    <a:srgbClr val="000000"/>
                  </a:solidFill>
                  <a:latin typeface="Canva Sans"/>
                </a:rPr>
                <a:t>(</a:t>
              </a:r>
              <a:r>
                <a:rPr lang="en-US" sz="1600" u="sng" dirty="0">
                  <a:solidFill>
                    <a:srgbClr val="000000"/>
                  </a:solidFill>
                  <a:latin typeface="Canva Sans"/>
                  <a:hlinkClick r:id="rId5" tooltip="https://www.sciencedirect.com/science/article/pii/S0957417423019553"/>
                </a:rPr>
                <a:t>https://www.sciencedirect.com/science/ar</a:t>
              </a:r>
              <a:r>
                <a:rPr lang="en-US" sz="1600" u="sng" dirty="0">
                  <a:solidFill>
                    <a:srgbClr val="000000"/>
                  </a:solidFill>
                  <a:latin typeface="Canva Sans"/>
                  <a:hlinkClick r:id="rId5" tooltip="https://www.sciencedirect.com/science/article/pii/S0957417423019553"/>
                </a:rPr>
                <a:t>t</a:t>
              </a:r>
              <a:r>
                <a:rPr lang="en-US" sz="1600" u="sng" dirty="0">
                  <a:solidFill>
                    <a:srgbClr val="000000"/>
                  </a:solidFill>
                  <a:latin typeface="Canva Sans"/>
                  <a:hlinkClick r:id="rId5" tooltip="https://www.sciencedirect.com/science/article/pii/S0957417423019553"/>
                </a:rPr>
                <a:t>icle/pii/S0957417423019553</a:t>
              </a:r>
              <a:r>
                <a:rPr lang="en-US" sz="1600" dirty="0">
                  <a:solidFill>
                    <a:srgbClr val="000000"/>
                  </a:solidFill>
                  <a:latin typeface="Canva Sans"/>
                </a:rPr>
                <a:t>)</a:t>
              </a:r>
            </a:p>
          </p:txBody>
        </p:sp>
      </p:grpSp>
      <p:sp>
        <p:nvSpPr>
          <p:cNvPr id="5" name="TextBox 5"/>
          <p:cNvSpPr txBox="1"/>
          <p:nvPr/>
        </p:nvSpPr>
        <p:spPr>
          <a:xfrm>
            <a:off x="6687648" y="934164"/>
            <a:ext cx="4912704" cy="1122680"/>
          </a:xfrm>
          <a:prstGeom prst="rect">
            <a:avLst/>
          </a:prstGeom>
        </p:spPr>
        <p:txBody>
          <a:bodyPr lIns="0" tIns="0" rIns="0" bIns="0" rtlCol="0" anchor="t">
            <a:spAutoFit/>
          </a:bodyPr>
          <a:lstStyle/>
          <a:p>
            <a:pPr algn="l">
              <a:lnSpc>
                <a:spcPts val="8560"/>
              </a:lnSpc>
            </a:pPr>
            <a:r>
              <a:rPr lang="en-US" sz="8000">
                <a:solidFill>
                  <a:srgbClr val="FFFFFF"/>
                </a:solidFill>
                <a:latin typeface="Antonio Bold"/>
              </a:rPr>
              <a:t>REFERENCES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a:off x="0" y="2376326"/>
            <a:ext cx="18288000" cy="7910674"/>
            <a:chOff x="0" y="0"/>
            <a:chExt cx="812800" cy="351585"/>
          </a:xfrm>
        </p:grpSpPr>
        <p:sp>
          <p:nvSpPr>
            <p:cNvPr id="3" name="Freeform 3"/>
            <p:cNvSpPr/>
            <p:nvPr/>
          </p:nvSpPr>
          <p:spPr>
            <a:xfrm>
              <a:off x="0" y="0"/>
              <a:ext cx="812800" cy="351585"/>
            </a:xfrm>
            <a:custGeom>
              <a:avLst/>
              <a:gdLst/>
              <a:ahLst/>
              <a:cxnLst/>
              <a:rect l="l" t="t" r="r" b="b"/>
              <a:pathLst>
                <a:path w="812800" h="351585">
                  <a:moveTo>
                    <a:pt x="0" y="0"/>
                  </a:moveTo>
                  <a:lnTo>
                    <a:pt x="812800" y="0"/>
                  </a:lnTo>
                  <a:lnTo>
                    <a:pt x="812800" y="351585"/>
                  </a:lnTo>
                  <a:lnTo>
                    <a:pt x="0" y="351585"/>
                  </a:lnTo>
                  <a:close/>
                </a:path>
              </a:pathLst>
            </a:custGeom>
            <a:solidFill>
              <a:srgbClr val="FFFFFF"/>
            </a:solidFill>
          </p:spPr>
        </p:sp>
        <p:sp>
          <p:nvSpPr>
            <p:cNvPr id="4" name="TextBox 4"/>
            <p:cNvSpPr txBox="1"/>
            <p:nvPr/>
          </p:nvSpPr>
          <p:spPr>
            <a:xfrm>
              <a:off x="0" y="-38100"/>
              <a:ext cx="812800" cy="389685"/>
            </a:xfrm>
            <a:prstGeom prst="rect">
              <a:avLst/>
            </a:prstGeom>
          </p:spPr>
          <p:txBody>
            <a:bodyPr lIns="50800" tIns="50800" rIns="50800" bIns="50800" rtlCol="0" anchor="ctr"/>
            <a:lstStyle/>
            <a:p>
              <a:pPr algn="l">
                <a:lnSpc>
                  <a:spcPts val="2659"/>
                </a:lnSpc>
              </a:pPr>
              <a:r>
                <a:rPr lang="en-US" sz="1899">
                  <a:solidFill>
                    <a:srgbClr val="000000"/>
                  </a:solidFill>
                  <a:latin typeface="Canva Sans Bold"/>
                </a:rPr>
                <a:t>[5] https://www.hopkinsmedicine.org/health/conditions-and-diseases/brain-tumor/brain-tumor-types</a:t>
              </a:r>
            </a:p>
            <a:p>
              <a:pPr algn="l">
                <a:lnSpc>
                  <a:spcPts val="2659"/>
                </a:lnSpc>
              </a:pPr>
              <a:r>
                <a:rPr lang="en-US" sz="1899">
                  <a:solidFill>
                    <a:srgbClr val="000000"/>
                  </a:solidFill>
                  <a:latin typeface="Canva Sans"/>
                </a:rPr>
                <a:t>[6] Dataset: </a:t>
              </a:r>
            </a:p>
            <a:p>
              <a:pPr algn="l">
                <a:lnSpc>
                  <a:spcPts val="2659"/>
                </a:lnSpc>
              </a:pPr>
              <a:r>
                <a:rPr lang="en-US" sz="1899" u="sng">
                  <a:solidFill>
                    <a:srgbClr val="000000"/>
                  </a:solidFill>
                  <a:latin typeface="Canva Sans"/>
                  <a:hlinkClick r:id="rId2" tooltip="https://www.kaggle.com/datasets/navoneel/brain-mri-images-for-brain-tumor-detection"/>
                </a:rPr>
                <a:t>https://www.kaggle.com/datasets/navoneel/brain-mri-images-for-brain-tumor-detection</a:t>
              </a:r>
            </a:p>
            <a:p>
              <a:pPr algn="l">
                <a:lnSpc>
                  <a:spcPts val="2659"/>
                </a:lnSpc>
              </a:pPr>
              <a:r>
                <a:rPr lang="en-US" sz="1899">
                  <a:solidFill>
                    <a:srgbClr val="000000"/>
                  </a:solidFill>
                  <a:latin typeface="Canva Sans Bold"/>
                </a:rPr>
                <a:t>[7] New Dataset:</a:t>
              </a:r>
            </a:p>
            <a:p>
              <a:pPr algn="l">
                <a:lnSpc>
                  <a:spcPts val="2659"/>
                </a:lnSpc>
              </a:pPr>
              <a:r>
                <a:rPr lang="en-US" sz="1899" u="sng">
                  <a:solidFill>
                    <a:srgbClr val="000000"/>
                  </a:solidFill>
                  <a:latin typeface="Canva Sans"/>
                  <a:hlinkClick r:id="rId3" tooltip="https://www.kaggle.com/datasets/sartajbhuvaji/brain-tumor-classification-mri"/>
                </a:rPr>
                <a:t>https://www.kaggle.com/datasets/sartajbhuvaji/brain-tumor-classification-mri</a:t>
              </a:r>
            </a:p>
            <a:p>
              <a:pPr algn="l">
                <a:lnSpc>
                  <a:spcPts val="2659"/>
                </a:lnSpc>
              </a:pPr>
              <a:r>
                <a:rPr lang="en-US" sz="1899">
                  <a:solidFill>
                    <a:srgbClr val="000000"/>
                  </a:solidFill>
                  <a:latin typeface="Canva Sans Bold"/>
                </a:rPr>
                <a:t>[8] Title= EfficientNetV2: Smaller Models and Faster Training, author = Mingxing Tan and Quoc V. Le, year = 2021</a:t>
              </a:r>
            </a:p>
            <a:p>
              <a:pPr algn="l">
                <a:lnSpc>
                  <a:spcPts val="2659"/>
                </a:lnSpc>
              </a:pPr>
              <a:r>
                <a:rPr lang="en-US" sz="1899" u="sng">
                  <a:solidFill>
                    <a:srgbClr val="000000"/>
                  </a:solidFill>
                  <a:latin typeface="Canva Sans"/>
                  <a:hlinkClick r:id="rId4" tooltip="https://arxiv.org/abs/2104.00298"/>
                </a:rPr>
                <a:t>https://arxiv.org/abs/2104.00298</a:t>
              </a:r>
            </a:p>
            <a:p>
              <a:pPr algn="l">
                <a:lnSpc>
                  <a:spcPts val="2659"/>
                </a:lnSpc>
              </a:pPr>
              <a:endParaRPr lang="en-US" sz="1899" u="sng">
                <a:solidFill>
                  <a:srgbClr val="000000"/>
                </a:solidFill>
                <a:latin typeface="Canva Sans"/>
                <a:hlinkClick r:id="rId4" tooltip="https://arxiv.org/abs/2104.00298"/>
              </a:endParaRPr>
            </a:p>
          </p:txBody>
        </p:sp>
      </p:grpSp>
      <p:sp>
        <p:nvSpPr>
          <p:cNvPr id="5" name="TextBox 5"/>
          <p:cNvSpPr txBox="1"/>
          <p:nvPr/>
        </p:nvSpPr>
        <p:spPr>
          <a:xfrm>
            <a:off x="6687648" y="934164"/>
            <a:ext cx="4912704" cy="1122680"/>
          </a:xfrm>
          <a:prstGeom prst="rect">
            <a:avLst/>
          </a:prstGeom>
        </p:spPr>
        <p:txBody>
          <a:bodyPr lIns="0" tIns="0" rIns="0" bIns="0" rtlCol="0" anchor="t">
            <a:spAutoFit/>
          </a:bodyPr>
          <a:lstStyle/>
          <a:p>
            <a:pPr algn="l">
              <a:lnSpc>
                <a:spcPts val="8560"/>
              </a:lnSpc>
            </a:pPr>
            <a:r>
              <a:rPr lang="en-US" sz="8000">
                <a:solidFill>
                  <a:srgbClr val="FFFFFF"/>
                </a:solidFill>
                <a:latin typeface="Antonio Bold"/>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492" y="-6016"/>
            <a:ext cx="6709075" cy="10293016"/>
            <a:chOff x="0" y="0"/>
            <a:chExt cx="2042676" cy="2926576"/>
          </a:xfrm>
        </p:grpSpPr>
        <p:sp>
          <p:nvSpPr>
            <p:cNvPr id="3" name="Freeform 3"/>
            <p:cNvSpPr/>
            <p:nvPr/>
          </p:nvSpPr>
          <p:spPr>
            <a:xfrm>
              <a:off x="0" y="0"/>
              <a:ext cx="2042676" cy="2926576"/>
            </a:xfrm>
            <a:custGeom>
              <a:avLst/>
              <a:gdLst/>
              <a:ahLst/>
              <a:cxnLst/>
              <a:rect l="l" t="t" r="r" b="b"/>
              <a:pathLst>
                <a:path w="2042676" h="2926576">
                  <a:moveTo>
                    <a:pt x="99821" y="0"/>
                  </a:moveTo>
                  <a:lnTo>
                    <a:pt x="1942854" y="0"/>
                  </a:lnTo>
                  <a:cubicBezTo>
                    <a:pt x="1997984" y="0"/>
                    <a:pt x="2042676" y="44691"/>
                    <a:pt x="2042676" y="99821"/>
                  </a:cubicBezTo>
                  <a:lnTo>
                    <a:pt x="2042676" y="2826755"/>
                  </a:lnTo>
                  <a:cubicBezTo>
                    <a:pt x="2042676" y="2853229"/>
                    <a:pt x="2032159" y="2878619"/>
                    <a:pt x="2013439" y="2897339"/>
                  </a:cubicBezTo>
                  <a:cubicBezTo>
                    <a:pt x="1994718" y="2916059"/>
                    <a:pt x="1969328" y="2926576"/>
                    <a:pt x="1942854" y="2926576"/>
                  </a:cubicBezTo>
                  <a:lnTo>
                    <a:pt x="99821" y="2926576"/>
                  </a:lnTo>
                  <a:cubicBezTo>
                    <a:pt x="44691" y="2926576"/>
                    <a:pt x="0" y="2881885"/>
                    <a:pt x="0" y="2826755"/>
                  </a:cubicBezTo>
                  <a:lnTo>
                    <a:pt x="0" y="99821"/>
                  </a:lnTo>
                  <a:cubicBezTo>
                    <a:pt x="0" y="44691"/>
                    <a:pt x="44691" y="0"/>
                    <a:pt x="99821" y="0"/>
                  </a:cubicBezTo>
                  <a:close/>
                </a:path>
              </a:pathLst>
            </a:custGeom>
            <a:solidFill>
              <a:srgbClr val="0097B2"/>
            </a:solidFill>
          </p:spPr>
        </p:sp>
        <p:sp>
          <p:nvSpPr>
            <p:cNvPr id="4" name="TextBox 4"/>
            <p:cNvSpPr txBox="1"/>
            <p:nvPr/>
          </p:nvSpPr>
          <p:spPr>
            <a:xfrm>
              <a:off x="0" y="-38100"/>
              <a:ext cx="2042676" cy="296467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960484" y="349444"/>
            <a:ext cx="1733944" cy="1396613"/>
          </a:xfrm>
          <a:custGeom>
            <a:avLst/>
            <a:gdLst/>
            <a:ahLst/>
            <a:cxnLst/>
            <a:rect l="l" t="t" r="r" b="b"/>
            <a:pathLst>
              <a:path w="1733944" h="1396613">
                <a:moveTo>
                  <a:pt x="0" y="0"/>
                </a:moveTo>
                <a:lnTo>
                  <a:pt x="1733944" y="0"/>
                </a:lnTo>
                <a:lnTo>
                  <a:pt x="1733944" y="1396612"/>
                </a:lnTo>
                <a:lnTo>
                  <a:pt x="0" y="13966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84121" y="1717779"/>
            <a:ext cx="6709075" cy="6379721"/>
          </a:xfrm>
          <a:custGeom>
            <a:avLst/>
            <a:gdLst/>
            <a:ahLst/>
            <a:cxnLst/>
            <a:rect l="l" t="t" r="r" b="b"/>
            <a:pathLst>
              <a:path w="6709075" h="6379721">
                <a:moveTo>
                  <a:pt x="0" y="0"/>
                </a:moveTo>
                <a:lnTo>
                  <a:pt x="6709075" y="0"/>
                </a:lnTo>
                <a:lnTo>
                  <a:pt x="6709075" y="6379721"/>
                </a:lnTo>
                <a:lnTo>
                  <a:pt x="0" y="6379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7920067" y="2451218"/>
            <a:ext cx="3774875" cy="47688"/>
            <a:chOff x="0" y="0"/>
            <a:chExt cx="994206" cy="12560"/>
          </a:xfrm>
        </p:grpSpPr>
        <p:sp>
          <p:nvSpPr>
            <p:cNvPr id="8" name="Freeform 8"/>
            <p:cNvSpPr/>
            <p:nvPr/>
          </p:nvSpPr>
          <p:spPr>
            <a:xfrm>
              <a:off x="0" y="0"/>
              <a:ext cx="994206" cy="12560"/>
            </a:xfrm>
            <a:custGeom>
              <a:avLst/>
              <a:gdLst/>
              <a:ahLst/>
              <a:cxnLst/>
              <a:rect l="l" t="t" r="r" b="b"/>
              <a:pathLst>
                <a:path w="994206" h="12560">
                  <a:moveTo>
                    <a:pt x="6280" y="0"/>
                  </a:moveTo>
                  <a:lnTo>
                    <a:pt x="987926" y="0"/>
                  </a:lnTo>
                  <a:cubicBezTo>
                    <a:pt x="989591" y="0"/>
                    <a:pt x="991189" y="662"/>
                    <a:pt x="992366" y="1839"/>
                  </a:cubicBezTo>
                  <a:cubicBezTo>
                    <a:pt x="993544" y="3017"/>
                    <a:pt x="994206" y="4614"/>
                    <a:pt x="994206" y="6280"/>
                  </a:cubicBezTo>
                  <a:lnTo>
                    <a:pt x="994206" y="6280"/>
                  </a:lnTo>
                  <a:cubicBezTo>
                    <a:pt x="994206" y="9748"/>
                    <a:pt x="991394" y="12560"/>
                    <a:pt x="987926" y="12560"/>
                  </a:cubicBezTo>
                  <a:lnTo>
                    <a:pt x="6280" y="12560"/>
                  </a:lnTo>
                  <a:cubicBezTo>
                    <a:pt x="4614" y="12560"/>
                    <a:pt x="3017" y="11898"/>
                    <a:pt x="1839" y="10721"/>
                  </a:cubicBezTo>
                  <a:cubicBezTo>
                    <a:pt x="662" y="9543"/>
                    <a:pt x="0" y="7946"/>
                    <a:pt x="0" y="6280"/>
                  </a:cubicBezTo>
                  <a:lnTo>
                    <a:pt x="0" y="6280"/>
                  </a:lnTo>
                  <a:cubicBezTo>
                    <a:pt x="0" y="4614"/>
                    <a:pt x="662" y="3017"/>
                    <a:pt x="1839" y="1839"/>
                  </a:cubicBezTo>
                  <a:cubicBezTo>
                    <a:pt x="3017" y="662"/>
                    <a:pt x="4614" y="0"/>
                    <a:pt x="6280" y="0"/>
                  </a:cubicBezTo>
                  <a:close/>
                </a:path>
              </a:pathLst>
            </a:custGeom>
            <a:solidFill>
              <a:srgbClr val="0097B2"/>
            </a:solidFill>
          </p:spPr>
        </p:sp>
        <p:sp>
          <p:nvSpPr>
            <p:cNvPr id="9" name="TextBox 9"/>
            <p:cNvSpPr txBox="1"/>
            <p:nvPr/>
          </p:nvSpPr>
          <p:spPr>
            <a:xfrm>
              <a:off x="0" y="-38100"/>
              <a:ext cx="994206" cy="50660"/>
            </a:xfrm>
            <a:prstGeom prst="rect">
              <a:avLst/>
            </a:prstGeom>
          </p:spPr>
          <p:txBody>
            <a:bodyPr lIns="50800" tIns="50800" rIns="50800" bIns="50800" rtlCol="0" anchor="ctr"/>
            <a:lstStyle/>
            <a:p>
              <a:pPr algn="ctr">
                <a:lnSpc>
                  <a:spcPts val="2659"/>
                </a:lnSpc>
              </a:pPr>
              <a:endParaRPr/>
            </a:p>
          </p:txBody>
        </p:sp>
      </p:grpSp>
      <p:graphicFrame>
        <p:nvGraphicFramePr>
          <p:cNvPr id="14" name="Table 14"/>
          <p:cNvGraphicFramePr>
            <a:graphicFrameLocks noGrp="1"/>
          </p:cNvGraphicFramePr>
          <p:nvPr/>
        </p:nvGraphicFramePr>
        <p:xfrm>
          <a:off x="7920067" y="6295643"/>
          <a:ext cx="8764131" cy="2076450"/>
        </p:xfrm>
        <a:graphic>
          <a:graphicData uri="http://schemas.openxmlformats.org/drawingml/2006/table">
            <a:tbl>
              <a:tblPr/>
              <a:tblGrid>
                <a:gridCol w="4066614">
                  <a:extLst>
                    <a:ext uri="{9D8B030D-6E8A-4147-A177-3AD203B41FA5}">
                      <a16:colId xmlns:a16="http://schemas.microsoft.com/office/drawing/2014/main" val="20000"/>
                    </a:ext>
                  </a:extLst>
                </a:gridCol>
                <a:gridCol w="4697517">
                  <a:extLst>
                    <a:ext uri="{9D8B030D-6E8A-4147-A177-3AD203B41FA5}">
                      <a16:colId xmlns:a16="http://schemas.microsoft.com/office/drawing/2014/main" val="20001"/>
                    </a:ext>
                  </a:extLst>
                </a:gridCol>
              </a:tblGrid>
              <a:tr h="1038225">
                <a:tc>
                  <a:txBody>
                    <a:bodyPr/>
                    <a:lstStyle/>
                    <a:p>
                      <a:pPr algn="ctr">
                        <a:lnSpc>
                          <a:spcPts val="2659"/>
                        </a:lnSpc>
                        <a:defRPr/>
                      </a:pPr>
                      <a:r>
                        <a:rPr lang="en-US" sz="1899">
                          <a:solidFill>
                            <a:srgbClr val="FCFDFD"/>
                          </a:solidFill>
                          <a:latin typeface="Poppins Bold"/>
                        </a:rPr>
                        <a:t>Benign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97B2"/>
                    </a:solidFill>
                  </a:tcPr>
                </a:tc>
                <a:tc>
                  <a:txBody>
                    <a:bodyPr/>
                    <a:lstStyle/>
                    <a:p>
                      <a:pPr algn="ctr">
                        <a:lnSpc>
                          <a:spcPts val="2659"/>
                        </a:lnSpc>
                        <a:defRPr/>
                      </a:pPr>
                      <a:r>
                        <a:rPr lang="en-US" sz="1899">
                          <a:solidFill>
                            <a:srgbClr val="FFFFFF"/>
                          </a:solidFill>
                          <a:latin typeface="Poppins Bold"/>
                        </a:rPr>
                        <a:t>Malignant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97B2"/>
                    </a:solidFill>
                  </a:tcPr>
                </a:tc>
                <a:extLst>
                  <a:ext uri="{0D108BD9-81ED-4DB2-BD59-A6C34878D82A}">
                    <a16:rowId xmlns:a16="http://schemas.microsoft.com/office/drawing/2014/main" val="10000"/>
                  </a:ext>
                </a:extLst>
              </a:tr>
              <a:tr h="1038225">
                <a:tc>
                  <a:txBody>
                    <a:bodyPr/>
                    <a:lstStyle/>
                    <a:p>
                      <a:pPr algn="ctr">
                        <a:lnSpc>
                          <a:spcPts val="2659"/>
                        </a:lnSpc>
                        <a:defRPr/>
                      </a:pPr>
                      <a:r>
                        <a:rPr lang="en-US" sz="1899">
                          <a:solidFill>
                            <a:srgbClr val="0097B2"/>
                          </a:solidFill>
                          <a:latin typeface="Poppins Bold"/>
                        </a:rPr>
                        <a:t>Menignoma, Pitutary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97B2"/>
                          </a:solidFill>
                          <a:latin typeface="Poppins Bold"/>
                        </a:rPr>
                        <a:t>Glioma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TextBox 15"/>
          <p:cNvSpPr txBox="1"/>
          <p:nvPr/>
        </p:nvSpPr>
        <p:spPr>
          <a:xfrm>
            <a:off x="7920067" y="1358389"/>
            <a:ext cx="7527938" cy="842010"/>
          </a:xfrm>
          <a:prstGeom prst="rect">
            <a:avLst/>
          </a:prstGeom>
        </p:spPr>
        <p:txBody>
          <a:bodyPr lIns="0" tIns="0" rIns="0" bIns="0" rtlCol="0" anchor="t">
            <a:spAutoFit/>
          </a:bodyPr>
          <a:lstStyle/>
          <a:p>
            <a:pPr algn="l">
              <a:lnSpc>
                <a:spcPts val="6420"/>
              </a:lnSpc>
            </a:pPr>
            <a:r>
              <a:rPr lang="en-US" sz="6000">
                <a:solidFill>
                  <a:srgbClr val="0097B2"/>
                </a:solidFill>
                <a:latin typeface="Antonio Bold"/>
              </a:rPr>
              <a:t>PROBLEM DEFINITION</a:t>
            </a:r>
          </a:p>
        </p:txBody>
      </p:sp>
      <p:sp>
        <p:nvSpPr>
          <p:cNvPr id="16" name="TextBox 16"/>
          <p:cNvSpPr txBox="1"/>
          <p:nvPr/>
        </p:nvSpPr>
        <p:spPr>
          <a:xfrm>
            <a:off x="7920067" y="3415097"/>
            <a:ext cx="8764131" cy="2193925"/>
          </a:xfrm>
          <a:prstGeom prst="rect">
            <a:avLst/>
          </a:prstGeom>
        </p:spPr>
        <p:txBody>
          <a:bodyPr lIns="0" tIns="0" rIns="0" bIns="0" rtlCol="0" anchor="t">
            <a:spAutoFit/>
          </a:bodyPr>
          <a:lstStyle/>
          <a:p>
            <a:pPr algn="just">
              <a:lnSpc>
                <a:spcPts val="3499"/>
              </a:lnSpc>
            </a:pPr>
            <a:r>
              <a:rPr lang="en-US" sz="2499">
                <a:solidFill>
                  <a:srgbClr val="0097B2"/>
                </a:solidFill>
                <a:latin typeface="Poppins"/>
              </a:rPr>
              <a:t>A brain tumor is a growth of abnormal cells in the brain. Some brain tumors can be cancerous or can become cancerous. Early detection of brain tumors is very essential as it can become very fatal if left unattended.</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a:off x="-457200" y="0"/>
            <a:ext cx="6917584" cy="10287000"/>
            <a:chOff x="0" y="0"/>
            <a:chExt cx="2042676" cy="2926576"/>
          </a:xfrm>
        </p:grpSpPr>
        <p:sp>
          <p:nvSpPr>
            <p:cNvPr id="3" name="Freeform 3"/>
            <p:cNvSpPr/>
            <p:nvPr/>
          </p:nvSpPr>
          <p:spPr>
            <a:xfrm>
              <a:off x="0" y="0"/>
              <a:ext cx="2042676" cy="2926576"/>
            </a:xfrm>
            <a:custGeom>
              <a:avLst/>
              <a:gdLst/>
              <a:ahLst/>
              <a:cxnLst/>
              <a:rect l="l" t="t" r="r" b="b"/>
              <a:pathLst>
                <a:path w="2042676" h="2926576">
                  <a:moveTo>
                    <a:pt x="99821" y="0"/>
                  </a:moveTo>
                  <a:lnTo>
                    <a:pt x="1942854" y="0"/>
                  </a:lnTo>
                  <a:cubicBezTo>
                    <a:pt x="1997984" y="0"/>
                    <a:pt x="2042676" y="44691"/>
                    <a:pt x="2042676" y="99821"/>
                  </a:cubicBezTo>
                  <a:lnTo>
                    <a:pt x="2042676" y="2826755"/>
                  </a:lnTo>
                  <a:cubicBezTo>
                    <a:pt x="2042676" y="2853229"/>
                    <a:pt x="2032159" y="2878619"/>
                    <a:pt x="2013439" y="2897339"/>
                  </a:cubicBezTo>
                  <a:cubicBezTo>
                    <a:pt x="1994718" y="2916059"/>
                    <a:pt x="1969328" y="2926576"/>
                    <a:pt x="1942854" y="2926576"/>
                  </a:cubicBezTo>
                  <a:lnTo>
                    <a:pt x="99821" y="2926576"/>
                  </a:lnTo>
                  <a:cubicBezTo>
                    <a:pt x="44691" y="2926576"/>
                    <a:pt x="0" y="2881885"/>
                    <a:pt x="0" y="2826755"/>
                  </a:cubicBezTo>
                  <a:lnTo>
                    <a:pt x="0" y="99821"/>
                  </a:lnTo>
                  <a:cubicBezTo>
                    <a:pt x="0" y="44691"/>
                    <a:pt x="44691" y="0"/>
                    <a:pt x="99821" y="0"/>
                  </a:cubicBezTo>
                  <a:close/>
                </a:path>
              </a:pathLst>
            </a:custGeom>
            <a:solidFill>
              <a:srgbClr val="FFFFFF"/>
            </a:solidFill>
          </p:spPr>
        </p:sp>
        <p:sp>
          <p:nvSpPr>
            <p:cNvPr id="4" name="TextBox 4"/>
            <p:cNvSpPr txBox="1"/>
            <p:nvPr/>
          </p:nvSpPr>
          <p:spPr>
            <a:xfrm>
              <a:off x="0" y="-38100"/>
              <a:ext cx="2042676" cy="296467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960484" y="349444"/>
            <a:ext cx="1733944" cy="1396613"/>
          </a:xfrm>
          <a:custGeom>
            <a:avLst/>
            <a:gdLst/>
            <a:ahLst/>
            <a:cxnLst/>
            <a:rect l="l" t="t" r="r" b="b"/>
            <a:pathLst>
              <a:path w="1733944" h="1396613">
                <a:moveTo>
                  <a:pt x="0" y="0"/>
                </a:moveTo>
                <a:lnTo>
                  <a:pt x="1733944" y="0"/>
                </a:lnTo>
                <a:lnTo>
                  <a:pt x="1733944" y="1396612"/>
                </a:lnTo>
                <a:lnTo>
                  <a:pt x="0" y="13966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920067" y="2451218"/>
            <a:ext cx="3774875" cy="47688"/>
            <a:chOff x="0" y="0"/>
            <a:chExt cx="994206" cy="12560"/>
          </a:xfrm>
        </p:grpSpPr>
        <p:sp>
          <p:nvSpPr>
            <p:cNvPr id="7" name="Freeform 7"/>
            <p:cNvSpPr/>
            <p:nvPr/>
          </p:nvSpPr>
          <p:spPr>
            <a:xfrm>
              <a:off x="0" y="0"/>
              <a:ext cx="994206" cy="12560"/>
            </a:xfrm>
            <a:custGeom>
              <a:avLst/>
              <a:gdLst/>
              <a:ahLst/>
              <a:cxnLst/>
              <a:rect l="l" t="t" r="r" b="b"/>
              <a:pathLst>
                <a:path w="994206" h="12560">
                  <a:moveTo>
                    <a:pt x="6280" y="0"/>
                  </a:moveTo>
                  <a:lnTo>
                    <a:pt x="987926" y="0"/>
                  </a:lnTo>
                  <a:cubicBezTo>
                    <a:pt x="989591" y="0"/>
                    <a:pt x="991189" y="662"/>
                    <a:pt x="992366" y="1839"/>
                  </a:cubicBezTo>
                  <a:cubicBezTo>
                    <a:pt x="993544" y="3017"/>
                    <a:pt x="994206" y="4614"/>
                    <a:pt x="994206" y="6280"/>
                  </a:cubicBezTo>
                  <a:lnTo>
                    <a:pt x="994206" y="6280"/>
                  </a:lnTo>
                  <a:cubicBezTo>
                    <a:pt x="994206" y="9748"/>
                    <a:pt x="991394" y="12560"/>
                    <a:pt x="987926" y="12560"/>
                  </a:cubicBezTo>
                  <a:lnTo>
                    <a:pt x="6280" y="12560"/>
                  </a:lnTo>
                  <a:cubicBezTo>
                    <a:pt x="4614" y="12560"/>
                    <a:pt x="3017" y="11898"/>
                    <a:pt x="1839" y="10721"/>
                  </a:cubicBezTo>
                  <a:cubicBezTo>
                    <a:pt x="662" y="9543"/>
                    <a:pt x="0" y="7946"/>
                    <a:pt x="0" y="6280"/>
                  </a:cubicBezTo>
                  <a:lnTo>
                    <a:pt x="0" y="6280"/>
                  </a:lnTo>
                  <a:cubicBezTo>
                    <a:pt x="0" y="4614"/>
                    <a:pt x="662" y="3017"/>
                    <a:pt x="1839" y="1839"/>
                  </a:cubicBezTo>
                  <a:cubicBezTo>
                    <a:pt x="3017" y="662"/>
                    <a:pt x="4614" y="0"/>
                    <a:pt x="6280" y="0"/>
                  </a:cubicBezTo>
                  <a:close/>
                </a:path>
              </a:pathLst>
            </a:custGeom>
            <a:solidFill>
              <a:srgbClr val="FFFFFF"/>
            </a:solidFill>
          </p:spPr>
        </p:sp>
        <p:sp>
          <p:nvSpPr>
            <p:cNvPr id="8" name="TextBox 8"/>
            <p:cNvSpPr txBox="1"/>
            <p:nvPr/>
          </p:nvSpPr>
          <p:spPr>
            <a:xfrm>
              <a:off x="0" y="-38100"/>
              <a:ext cx="994206" cy="5066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7920067" y="3396047"/>
            <a:ext cx="8764131" cy="374332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Poppins"/>
              </a:rPr>
              <a:t>Insufficient data.</a:t>
            </a:r>
          </a:p>
          <a:p>
            <a:pPr marL="647700" lvl="1" indent="-323850" algn="just">
              <a:lnSpc>
                <a:spcPts val="4200"/>
              </a:lnSpc>
              <a:buFont typeface="Arial"/>
              <a:buChar char="•"/>
            </a:pPr>
            <a:r>
              <a:rPr lang="en-US" sz="3000">
                <a:solidFill>
                  <a:srgbClr val="FFFFFF"/>
                </a:solidFill>
                <a:latin typeface="Poppins"/>
              </a:rPr>
              <a:t>The model is only able to predict whether a tumor is present or not.</a:t>
            </a:r>
          </a:p>
          <a:p>
            <a:pPr marL="647700" lvl="1" indent="-323850" algn="just">
              <a:lnSpc>
                <a:spcPts val="4200"/>
              </a:lnSpc>
              <a:buFont typeface="Arial"/>
              <a:buChar char="•"/>
            </a:pPr>
            <a:r>
              <a:rPr lang="en-US" sz="3000">
                <a:solidFill>
                  <a:srgbClr val="FFFFFF"/>
                </a:solidFill>
                <a:latin typeface="Poppins"/>
              </a:rPr>
              <a:t>The model does not comprise images from all sides of the brain.</a:t>
            </a:r>
          </a:p>
          <a:p>
            <a:pPr marL="647700" lvl="1" indent="-323850" algn="just">
              <a:lnSpc>
                <a:spcPts val="4200"/>
              </a:lnSpc>
              <a:buFont typeface="Arial"/>
              <a:buChar char="•"/>
            </a:pPr>
            <a:r>
              <a:rPr lang="en-US" sz="3000">
                <a:solidFill>
                  <a:srgbClr val="FFFFFF"/>
                </a:solidFill>
                <a:latin typeface="Poppins"/>
              </a:rPr>
              <a:t>There is no discussion regarding a stable platform to deploy the model.</a:t>
            </a:r>
          </a:p>
        </p:txBody>
      </p:sp>
      <p:sp>
        <p:nvSpPr>
          <p:cNvPr id="14" name="TextBox 14"/>
          <p:cNvSpPr txBox="1"/>
          <p:nvPr/>
        </p:nvSpPr>
        <p:spPr>
          <a:xfrm>
            <a:off x="7920067" y="1358389"/>
            <a:ext cx="7527938" cy="842010"/>
          </a:xfrm>
          <a:prstGeom prst="rect">
            <a:avLst/>
          </a:prstGeom>
        </p:spPr>
        <p:txBody>
          <a:bodyPr lIns="0" tIns="0" rIns="0" bIns="0" rtlCol="0" anchor="t">
            <a:spAutoFit/>
          </a:bodyPr>
          <a:lstStyle/>
          <a:p>
            <a:pPr algn="l">
              <a:lnSpc>
                <a:spcPts val="6420"/>
              </a:lnSpc>
            </a:pPr>
            <a:r>
              <a:rPr lang="en-US" sz="6000">
                <a:solidFill>
                  <a:srgbClr val="FFFFFF"/>
                </a:solidFill>
                <a:latin typeface="Antonio Bold"/>
              </a:rPr>
              <a:t>NEED FOR A NEW APPROACH</a:t>
            </a:r>
          </a:p>
        </p:txBody>
      </p:sp>
      <p:sp>
        <p:nvSpPr>
          <p:cNvPr id="15" name="Freeform 15"/>
          <p:cNvSpPr/>
          <p:nvPr/>
        </p:nvSpPr>
        <p:spPr>
          <a:xfrm flipH="1">
            <a:off x="1028700" y="1967778"/>
            <a:ext cx="5034962" cy="6351443"/>
          </a:xfrm>
          <a:custGeom>
            <a:avLst/>
            <a:gdLst/>
            <a:ahLst/>
            <a:cxnLst/>
            <a:rect l="l" t="t" r="r" b="b"/>
            <a:pathLst>
              <a:path w="5034962" h="6351443">
                <a:moveTo>
                  <a:pt x="5034962" y="0"/>
                </a:moveTo>
                <a:lnTo>
                  <a:pt x="0" y="0"/>
                </a:lnTo>
                <a:lnTo>
                  <a:pt x="0" y="6351444"/>
                </a:lnTo>
                <a:lnTo>
                  <a:pt x="5034962" y="6351444"/>
                </a:lnTo>
                <a:lnTo>
                  <a:pt x="5034962"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7200" y="-53893"/>
            <a:ext cx="6937006" cy="10359941"/>
            <a:chOff x="0" y="0"/>
            <a:chExt cx="2042676" cy="2926576"/>
          </a:xfrm>
        </p:grpSpPr>
        <p:sp>
          <p:nvSpPr>
            <p:cNvPr id="3" name="Freeform 3"/>
            <p:cNvSpPr/>
            <p:nvPr/>
          </p:nvSpPr>
          <p:spPr>
            <a:xfrm>
              <a:off x="0" y="0"/>
              <a:ext cx="2042676" cy="2926576"/>
            </a:xfrm>
            <a:custGeom>
              <a:avLst/>
              <a:gdLst/>
              <a:ahLst/>
              <a:cxnLst/>
              <a:rect l="l" t="t" r="r" b="b"/>
              <a:pathLst>
                <a:path w="2042676" h="2926576">
                  <a:moveTo>
                    <a:pt x="99821" y="0"/>
                  </a:moveTo>
                  <a:lnTo>
                    <a:pt x="1942854" y="0"/>
                  </a:lnTo>
                  <a:cubicBezTo>
                    <a:pt x="1997984" y="0"/>
                    <a:pt x="2042676" y="44691"/>
                    <a:pt x="2042676" y="99821"/>
                  </a:cubicBezTo>
                  <a:lnTo>
                    <a:pt x="2042676" y="2826755"/>
                  </a:lnTo>
                  <a:cubicBezTo>
                    <a:pt x="2042676" y="2853229"/>
                    <a:pt x="2032159" y="2878619"/>
                    <a:pt x="2013439" y="2897339"/>
                  </a:cubicBezTo>
                  <a:cubicBezTo>
                    <a:pt x="1994718" y="2916059"/>
                    <a:pt x="1969328" y="2926576"/>
                    <a:pt x="1942854" y="2926576"/>
                  </a:cubicBezTo>
                  <a:lnTo>
                    <a:pt x="99821" y="2926576"/>
                  </a:lnTo>
                  <a:cubicBezTo>
                    <a:pt x="44691" y="2926576"/>
                    <a:pt x="0" y="2881885"/>
                    <a:pt x="0" y="2826755"/>
                  </a:cubicBezTo>
                  <a:lnTo>
                    <a:pt x="0" y="99821"/>
                  </a:lnTo>
                  <a:cubicBezTo>
                    <a:pt x="0" y="44691"/>
                    <a:pt x="44691" y="0"/>
                    <a:pt x="99821" y="0"/>
                  </a:cubicBezTo>
                  <a:close/>
                </a:path>
              </a:pathLst>
            </a:custGeom>
            <a:solidFill>
              <a:srgbClr val="0097B2"/>
            </a:solidFill>
          </p:spPr>
        </p:sp>
        <p:sp>
          <p:nvSpPr>
            <p:cNvPr id="4" name="TextBox 4"/>
            <p:cNvSpPr txBox="1"/>
            <p:nvPr/>
          </p:nvSpPr>
          <p:spPr>
            <a:xfrm>
              <a:off x="0" y="-38100"/>
              <a:ext cx="2042676" cy="296467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960484" y="349444"/>
            <a:ext cx="1733944" cy="1396613"/>
          </a:xfrm>
          <a:custGeom>
            <a:avLst/>
            <a:gdLst/>
            <a:ahLst/>
            <a:cxnLst/>
            <a:rect l="l" t="t" r="r" b="b"/>
            <a:pathLst>
              <a:path w="1733944" h="1396613">
                <a:moveTo>
                  <a:pt x="0" y="0"/>
                </a:moveTo>
                <a:lnTo>
                  <a:pt x="1733944" y="0"/>
                </a:lnTo>
                <a:lnTo>
                  <a:pt x="1733944" y="1396612"/>
                </a:lnTo>
                <a:lnTo>
                  <a:pt x="0" y="13966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920067" y="2451282"/>
            <a:ext cx="3348708" cy="47625"/>
            <a:chOff x="0" y="0"/>
            <a:chExt cx="881964" cy="12543"/>
          </a:xfrm>
        </p:grpSpPr>
        <p:sp>
          <p:nvSpPr>
            <p:cNvPr id="7" name="Freeform 7"/>
            <p:cNvSpPr/>
            <p:nvPr/>
          </p:nvSpPr>
          <p:spPr>
            <a:xfrm>
              <a:off x="0" y="0"/>
              <a:ext cx="881964" cy="12543"/>
            </a:xfrm>
            <a:custGeom>
              <a:avLst/>
              <a:gdLst/>
              <a:ahLst/>
              <a:cxnLst/>
              <a:rect l="l" t="t" r="r" b="b"/>
              <a:pathLst>
                <a:path w="881964" h="12543">
                  <a:moveTo>
                    <a:pt x="6272" y="0"/>
                  </a:moveTo>
                  <a:lnTo>
                    <a:pt x="875693" y="0"/>
                  </a:lnTo>
                  <a:cubicBezTo>
                    <a:pt x="877356" y="0"/>
                    <a:pt x="878951" y="661"/>
                    <a:pt x="880127" y="1837"/>
                  </a:cubicBezTo>
                  <a:cubicBezTo>
                    <a:pt x="881303" y="3013"/>
                    <a:pt x="881964" y="4608"/>
                    <a:pt x="881964" y="6272"/>
                  </a:cubicBezTo>
                  <a:lnTo>
                    <a:pt x="881964" y="6272"/>
                  </a:lnTo>
                  <a:cubicBezTo>
                    <a:pt x="881964" y="7935"/>
                    <a:pt x="881303" y="9530"/>
                    <a:pt x="880127" y="10706"/>
                  </a:cubicBezTo>
                  <a:cubicBezTo>
                    <a:pt x="878951" y="11882"/>
                    <a:pt x="877356" y="12543"/>
                    <a:pt x="875693"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097B2"/>
            </a:solidFill>
          </p:spPr>
        </p:sp>
        <p:sp>
          <p:nvSpPr>
            <p:cNvPr id="8" name="TextBox 8"/>
            <p:cNvSpPr txBox="1"/>
            <p:nvPr/>
          </p:nvSpPr>
          <p:spPr>
            <a:xfrm>
              <a:off x="0" y="-38100"/>
              <a:ext cx="881964" cy="5064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65490" y="1070638"/>
            <a:ext cx="4058689" cy="7200900"/>
          </a:xfrm>
          <a:custGeom>
            <a:avLst/>
            <a:gdLst/>
            <a:ahLst/>
            <a:cxnLst/>
            <a:rect l="l" t="t" r="r" b="b"/>
            <a:pathLst>
              <a:path w="4058689" h="7200900">
                <a:moveTo>
                  <a:pt x="0" y="0"/>
                </a:moveTo>
                <a:lnTo>
                  <a:pt x="4058689" y="0"/>
                </a:lnTo>
                <a:lnTo>
                  <a:pt x="4058689" y="7200900"/>
                </a:lnTo>
                <a:lnTo>
                  <a:pt x="0" y="7200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7920067" y="1478616"/>
            <a:ext cx="7729644" cy="842010"/>
          </a:xfrm>
          <a:prstGeom prst="rect">
            <a:avLst/>
          </a:prstGeom>
        </p:spPr>
        <p:txBody>
          <a:bodyPr lIns="0" tIns="0" rIns="0" bIns="0" rtlCol="0" anchor="t">
            <a:spAutoFit/>
          </a:bodyPr>
          <a:lstStyle/>
          <a:p>
            <a:pPr algn="l">
              <a:lnSpc>
                <a:spcPts val="6420"/>
              </a:lnSpc>
            </a:pPr>
            <a:r>
              <a:rPr lang="en-US" sz="6000">
                <a:solidFill>
                  <a:srgbClr val="048581"/>
                </a:solidFill>
                <a:latin typeface="Antonio Bold"/>
              </a:rPr>
              <a:t>PROJECT OBJECTIVES</a:t>
            </a:r>
          </a:p>
        </p:txBody>
      </p:sp>
      <p:sp>
        <p:nvSpPr>
          <p:cNvPr id="11" name="TextBox 11"/>
          <p:cNvSpPr txBox="1"/>
          <p:nvPr/>
        </p:nvSpPr>
        <p:spPr>
          <a:xfrm>
            <a:off x="7920067" y="3762375"/>
            <a:ext cx="8764131" cy="267652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48581"/>
                </a:solidFill>
                <a:latin typeface="Poppins"/>
              </a:rPr>
              <a:t>Dataset Selection  </a:t>
            </a:r>
          </a:p>
          <a:p>
            <a:pPr marL="647700" lvl="1" indent="-323850" algn="just">
              <a:lnSpc>
                <a:spcPts val="4200"/>
              </a:lnSpc>
              <a:buFont typeface="Arial"/>
              <a:buChar char="•"/>
            </a:pPr>
            <a:r>
              <a:rPr lang="en-US" sz="3000">
                <a:solidFill>
                  <a:srgbClr val="048581"/>
                </a:solidFill>
                <a:latin typeface="Poppins"/>
              </a:rPr>
              <a:t>Data Augmentation / Pre-processing</a:t>
            </a:r>
          </a:p>
          <a:p>
            <a:pPr marL="647700" lvl="1" indent="-323850" algn="just">
              <a:lnSpc>
                <a:spcPts val="4200"/>
              </a:lnSpc>
              <a:buFont typeface="Arial"/>
              <a:buChar char="•"/>
            </a:pPr>
            <a:r>
              <a:rPr lang="en-US" sz="3000">
                <a:solidFill>
                  <a:srgbClr val="048581"/>
                </a:solidFill>
                <a:latin typeface="Poppins"/>
              </a:rPr>
              <a:t>Model Implementation</a:t>
            </a:r>
          </a:p>
          <a:p>
            <a:pPr marL="647700" lvl="1" indent="-323850" algn="just">
              <a:lnSpc>
                <a:spcPts val="4200"/>
              </a:lnSpc>
              <a:buFont typeface="Arial"/>
              <a:buChar char="•"/>
            </a:pPr>
            <a:r>
              <a:rPr lang="en-US" sz="3000">
                <a:solidFill>
                  <a:srgbClr val="048581"/>
                </a:solidFill>
                <a:latin typeface="Poppins"/>
              </a:rPr>
              <a:t>Performance Evaluation</a:t>
            </a:r>
          </a:p>
          <a:p>
            <a:pPr marL="647700" lvl="1" indent="-323850" algn="just">
              <a:lnSpc>
                <a:spcPts val="4200"/>
              </a:lnSpc>
              <a:buFont typeface="Arial"/>
              <a:buChar char="•"/>
            </a:pPr>
            <a:r>
              <a:rPr lang="en-US" sz="3000">
                <a:solidFill>
                  <a:srgbClr val="048581"/>
                </a:solidFill>
                <a:latin typeface="Poppins"/>
              </a:rPr>
              <a:t>Deployment.</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768" y="-144661"/>
            <a:ext cx="13625853" cy="11256505"/>
            <a:chOff x="0" y="-38100"/>
            <a:chExt cx="3588702" cy="2964676"/>
          </a:xfrm>
        </p:grpSpPr>
        <p:sp>
          <p:nvSpPr>
            <p:cNvPr id="3" name="Freeform 3"/>
            <p:cNvSpPr/>
            <p:nvPr/>
          </p:nvSpPr>
          <p:spPr>
            <a:xfrm>
              <a:off x="290072" y="0"/>
              <a:ext cx="3259547" cy="2710918"/>
            </a:xfrm>
            <a:custGeom>
              <a:avLst/>
              <a:gdLst/>
              <a:ahLst/>
              <a:cxnLst/>
              <a:rect l="l" t="t" r="r" b="b"/>
              <a:pathLst>
                <a:path w="3588702" h="2926576">
                  <a:moveTo>
                    <a:pt x="56818" y="0"/>
                  </a:moveTo>
                  <a:lnTo>
                    <a:pt x="3531884" y="0"/>
                  </a:lnTo>
                  <a:cubicBezTo>
                    <a:pt x="3563264" y="0"/>
                    <a:pt x="3588702" y="25438"/>
                    <a:pt x="3588702" y="56818"/>
                  </a:cubicBezTo>
                  <a:lnTo>
                    <a:pt x="3588702" y="2869758"/>
                  </a:lnTo>
                  <a:cubicBezTo>
                    <a:pt x="3588702" y="2884827"/>
                    <a:pt x="3582716" y="2899279"/>
                    <a:pt x="3572060" y="2909934"/>
                  </a:cubicBezTo>
                  <a:cubicBezTo>
                    <a:pt x="3561405" y="2920590"/>
                    <a:pt x="3546953" y="2926576"/>
                    <a:pt x="3531884" y="2926576"/>
                  </a:cubicBezTo>
                  <a:lnTo>
                    <a:pt x="56818" y="2926576"/>
                  </a:lnTo>
                  <a:cubicBezTo>
                    <a:pt x="25438" y="2926576"/>
                    <a:pt x="0" y="2901138"/>
                    <a:pt x="0" y="2869758"/>
                  </a:cubicBezTo>
                  <a:lnTo>
                    <a:pt x="0" y="56818"/>
                  </a:lnTo>
                  <a:cubicBezTo>
                    <a:pt x="0" y="41749"/>
                    <a:pt x="5986" y="27297"/>
                    <a:pt x="16642" y="16642"/>
                  </a:cubicBezTo>
                  <a:cubicBezTo>
                    <a:pt x="27297" y="5986"/>
                    <a:pt x="41749" y="0"/>
                    <a:pt x="56818" y="0"/>
                  </a:cubicBezTo>
                  <a:close/>
                </a:path>
              </a:pathLst>
            </a:custGeom>
            <a:solidFill>
              <a:srgbClr val="0097B2"/>
            </a:solidFill>
          </p:spPr>
          <p:txBody>
            <a:bodyPr/>
            <a:lstStyle/>
            <a:p>
              <a:endParaRPr lang="en-IN" dirty="0"/>
            </a:p>
          </p:txBody>
        </p:sp>
        <p:sp>
          <p:nvSpPr>
            <p:cNvPr id="4" name="TextBox 4"/>
            <p:cNvSpPr txBox="1"/>
            <p:nvPr/>
          </p:nvSpPr>
          <p:spPr>
            <a:xfrm>
              <a:off x="0" y="-38100"/>
              <a:ext cx="3588702" cy="296467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2995720" y="1975788"/>
            <a:ext cx="4263580" cy="7282512"/>
          </a:xfrm>
          <a:custGeom>
            <a:avLst/>
            <a:gdLst/>
            <a:ahLst/>
            <a:cxnLst/>
            <a:rect l="l" t="t" r="r" b="b"/>
            <a:pathLst>
              <a:path w="4263580" h="7282512">
                <a:moveTo>
                  <a:pt x="4263580" y="0"/>
                </a:moveTo>
                <a:lnTo>
                  <a:pt x="0" y="0"/>
                </a:lnTo>
                <a:lnTo>
                  <a:pt x="0" y="7282512"/>
                </a:lnTo>
                <a:lnTo>
                  <a:pt x="4263580" y="7282512"/>
                </a:lnTo>
                <a:lnTo>
                  <a:pt x="426358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5960484" y="349444"/>
            <a:ext cx="1733944" cy="1396613"/>
          </a:xfrm>
          <a:custGeom>
            <a:avLst/>
            <a:gdLst/>
            <a:ahLst/>
            <a:cxnLst/>
            <a:rect l="l" t="t" r="r" b="b"/>
            <a:pathLst>
              <a:path w="1733944" h="1396613">
                <a:moveTo>
                  <a:pt x="0" y="0"/>
                </a:moveTo>
                <a:lnTo>
                  <a:pt x="1733944" y="0"/>
                </a:lnTo>
                <a:lnTo>
                  <a:pt x="1733944" y="1396612"/>
                </a:lnTo>
                <a:lnTo>
                  <a:pt x="0" y="1396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028700" y="2451217"/>
            <a:ext cx="4530458" cy="47690"/>
            <a:chOff x="0" y="0"/>
            <a:chExt cx="1193207" cy="12560"/>
          </a:xfrm>
        </p:grpSpPr>
        <p:sp>
          <p:nvSpPr>
            <p:cNvPr id="14" name="Freeform 14"/>
            <p:cNvSpPr/>
            <p:nvPr/>
          </p:nvSpPr>
          <p:spPr>
            <a:xfrm>
              <a:off x="0" y="0"/>
              <a:ext cx="1193207" cy="12560"/>
            </a:xfrm>
            <a:custGeom>
              <a:avLst/>
              <a:gdLst/>
              <a:ahLst/>
              <a:cxnLst/>
              <a:rect l="l" t="t" r="r" b="b"/>
              <a:pathLst>
                <a:path w="1193207" h="12560">
                  <a:moveTo>
                    <a:pt x="6280" y="0"/>
                  </a:moveTo>
                  <a:lnTo>
                    <a:pt x="1186927" y="0"/>
                  </a:lnTo>
                  <a:cubicBezTo>
                    <a:pt x="1190395" y="0"/>
                    <a:pt x="1193207" y="2812"/>
                    <a:pt x="1193207" y="6280"/>
                  </a:cubicBezTo>
                  <a:lnTo>
                    <a:pt x="1193207" y="6280"/>
                  </a:lnTo>
                  <a:cubicBezTo>
                    <a:pt x="1193207" y="7946"/>
                    <a:pt x="1192545" y="9543"/>
                    <a:pt x="1191368" y="10721"/>
                  </a:cubicBezTo>
                  <a:cubicBezTo>
                    <a:pt x="1190190" y="11899"/>
                    <a:pt x="1188593" y="12560"/>
                    <a:pt x="1186927" y="12560"/>
                  </a:cubicBezTo>
                  <a:lnTo>
                    <a:pt x="6280" y="12560"/>
                  </a:lnTo>
                  <a:cubicBezTo>
                    <a:pt x="4615" y="12560"/>
                    <a:pt x="3017" y="11899"/>
                    <a:pt x="1839" y="10721"/>
                  </a:cubicBezTo>
                  <a:cubicBezTo>
                    <a:pt x="662" y="9543"/>
                    <a:pt x="0" y="7946"/>
                    <a:pt x="0" y="6280"/>
                  </a:cubicBezTo>
                  <a:lnTo>
                    <a:pt x="0" y="6280"/>
                  </a:lnTo>
                  <a:cubicBezTo>
                    <a:pt x="0" y="4615"/>
                    <a:pt x="662" y="3017"/>
                    <a:pt x="1839" y="1839"/>
                  </a:cubicBezTo>
                  <a:cubicBezTo>
                    <a:pt x="3017" y="662"/>
                    <a:pt x="4615" y="0"/>
                    <a:pt x="6280" y="0"/>
                  </a:cubicBezTo>
                  <a:close/>
                </a:path>
              </a:pathLst>
            </a:custGeom>
            <a:solidFill>
              <a:srgbClr val="FFFFFF"/>
            </a:solidFill>
          </p:spPr>
        </p:sp>
        <p:sp>
          <p:nvSpPr>
            <p:cNvPr id="15" name="TextBox 15"/>
            <p:cNvSpPr txBox="1"/>
            <p:nvPr/>
          </p:nvSpPr>
          <p:spPr>
            <a:xfrm>
              <a:off x="0" y="-38100"/>
              <a:ext cx="1193207" cy="5066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28700" y="1423794"/>
            <a:ext cx="8946822" cy="701675"/>
          </a:xfrm>
          <a:prstGeom prst="rect">
            <a:avLst/>
          </a:prstGeom>
        </p:spPr>
        <p:txBody>
          <a:bodyPr lIns="0" tIns="0" rIns="0" bIns="0" rtlCol="0" anchor="t">
            <a:spAutoFit/>
          </a:bodyPr>
          <a:lstStyle/>
          <a:p>
            <a:pPr algn="l">
              <a:lnSpc>
                <a:spcPts val="5350"/>
              </a:lnSpc>
            </a:pPr>
            <a:r>
              <a:rPr lang="en-US" sz="5000">
                <a:solidFill>
                  <a:srgbClr val="FFFFFF"/>
                </a:solidFill>
                <a:latin typeface="Antonio Bold"/>
              </a:rPr>
              <a:t>PROJECT ARCHITECTURE AND FLOW</a:t>
            </a:r>
          </a:p>
        </p:txBody>
      </p:sp>
      <p:sp>
        <p:nvSpPr>
          <p:cNvPr id="17" name="TextBox 17"/>
          <p:cNvSpPr txBox="1"/>
          <p:nvPr/>
        </p:nvSpPr>
        <p:spPr>
          <a:xfrm>
            <a:off x="1028700" y="4029075"/>
            <a:ext cx="8764131" cy="267652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Poppins"/>
              </a:rPr>
              <a:t>Dataset Overview</a:t>
            </a:r>
          </a:p>
          <a:p>
            <a:pPr marL="647700" lvl="1" indent="-323850" algn="just">
              <a:lnSpc>
                <a:spcPts val="4200"/>
              </a:lnSpc>
              <a:buFont typeface="Arial"/>
              <a:buChar char="•"/>
            </a:pPr>
            <a:r>
              <a:rPr lang="en-US" sz="3000">
                <a:solidFill>
                  <a:srgbClr val="FFFFFF"/>
                </a:solidFill>
                <a:latin typeface="Poppins"/>
              </a:rPr>
              <a:t>Data Pre-processing and Augmentation</a:t>
            </a:r>
          </a:p>
          <a:p>
            <a:pPr marL="647700" lvl="1" indent="-323850" algn="just">
              <a:lnSpc>
                <a:spcPts val="4200"/>
              </a:lnSpc>
              <a:buFont typeface="Arial"/>
              <a:buChar char="•"/>
            </a:pPr>
            <a:r>
              <a:rPr lang="en-US" sz="3000">
                <a:solidFill>
                  <a:srgbClr val="FFFFFF"/>
                </a:solidFill>
                <a:latin typeface="Poppins"/>
              </a:rPr>
              <a:t>Model Implementation</a:t>
            </a:r>
          </a:p>
          <a:p>
            <a:pPr marL="647700" lvl="1" indent="-323850" algn="just">
              <a:lnSpc>
                <a:spcPts val="4200"/>
              </a:lnSpc>
              <a:buFont typeface="Arial"/>
              <a:buChar char="•"/>
            </a:pPr>
            <a:r>
              <a:rPr lang="en-US" sz="3000">
                <a:solidFill>
                  <a:srgbClr val="FFFFFF"/>
                </a:solidFill>
                <a:latin typeface="Poppins"/>
              </a:rPr>
              <a:t>Result analysis</a:t>
            </a:r>
          </a:p>
          <a:p>
            <a:pPr marL="647700" lvl="1" indent="-323850" algn="just">
              <a:lnSpc>
                <a:spcPts val="4200"/>
              </a:lnSpc>
              <a:buFont typeface="Arial"/>
              <a:buChar char="•"/>
            </a:pPr>
            <a:r>
              <a:rPr lang="en-US" sz="3000">
                <a:solidFill>
                  <a:srgbClr val="FFFFFF"/>
                </a:solidFill>
                <a:latin typeface="Poppins"/>
              </a:rPr>
              <a:t>Model Selection</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049" y="300602"/>
            <a:ext cx="4639503" cy="4970679"/>
            <a:chOff x="0" y="0"/>
            <a:chExt cx="681356" cy="729993"/>
          </a:xfrm>
        </p:grpSpPr>
        <p:sp>
          <p:nvSpPr>
            <p:cNvPr id="3" name="Freeform 3"/>
            <p:cNvSpPr/>
            <p:nvPr/>
          </p:nvSpPr>
          <p:spPr>
            <a:xfrm>
              <a:off x="0" y="0"/>
              <a:ext cx="681356" cy="729993"/>
            </a:xfrm>
            <a:custGeom>
              <a:avLst/>
              <a:gdLst/>
              <a:ahLst/>
              <a:cxnLst/>
              <a:rect l="l" t="t" r="r" b="b"/>
              <a:pathLst>
                <a:path w="681356" h="729993">
                  <a:moveTo>
                    <a:pt x="0" y="0"/>
                  </a:moveTo>
                  <a:lnTo>
                    <a:pt x="681356" y="0"/>
                  </a:lnTo>
                  <a:lnTo>
                    <a:pt x="681356" y="729993"/>
                  </a:lnTo>
                  <a:lnTo>
                    <a:pt x="0" y="729993"/>
                  </a:lnTo>
                  <a:close/>
                </a:path>
              </a:pathLst>
            </a:custGeom>
            <a:solidFill>
              <a:srgbClr val="0A0A0A"/>
            </a:solidFill>
          </p:spPr>
        </p:sp>
        <p:sp>
          <p:nvSpPr>
            <p:cNvPr id="4" name="TextBox 4"/>
            <p:cNvSpPr txBox="1"/>
            <p:nvPr/>
          </p:nvSpPr>
          <p:spPr>
            <a:xfrm>
              <a:off x="0" y="-19050"/>
              <a:ext cx="681356" cy="749043"/>
            </a:xfrm>
            <a:prstGeom prst="rect">
              <a:avLst/>
            </a:prstGeom>
          </p:spPr>
          <p:txBody>
            <a:bodyPr lIns="30253" tIns="30253" rIns="30253" bIns="30253" rtlCol="0" anchor="ctr"/>
            <a:lstStyle/>
            <a:p>
              <a:pPr algn="ctr">
                <a:lnSpc>
                  <a:spcPts val="1167"/>
                </a:lnSpc>
              </a:pPr>
              <a:endParaRPr/>
            </a:p>
          </p:txBody>
        </p:sp>
      </p:grpSp>
      <p:grpSp>
        <p:nvGrpSpPr>
          <p:cNvPr id="5" name="Group 5"/>
          <p:cNvGrpSpPr/>
          <p:nvPr/>
        </p:nvGrpSpPr>
        <p:grpSpPr>
          <a:xfrm>
            <a:off x="4665552" y="40626"/>
            <a:ext cx="4635894" cy="5203505"/>
            <a:chOff x="0" y="0"/>
            <a:chExt cx="680826" cy="764186"/>
          </a:xfrm>
        </p:grpSpPr>
        <p:sp>
          <p:nvSpPr>
            <p:cNvPr id="6" name="Freeform 6"/>
            <p:cNvSpPr/>
            <p:nvPr/>
          </p:nvSpPr>
          <p:spPr>
            <a:xfrm>
              <a:off x="0" y="0"/>
              <a:ext cx="680826" cy="764186"/>
            </a:xfrm>
            <a:custGeom>
              <a:avLst/>
              <a:gdLst/>
              <a:ahLst/>
              <a:cxnLst/>
              <a:rect l="l" t="t" r="r" b="b"/>
              <a:pathLst>
                <a:path w="680826" h="764186">
                  <a:moveTo>
                    <a:pt x="0" y="0"/>
                  </a:moveTo>
                  <a:lnTo>
                    <a:pt x="680826" y="0"/>
                  </a:lnTo>
                  <a:lnTo>
                    <a:pt x="680826" y="764186"/>
                  </a:lnTo>
                  <a:lnTo>
                    <a:pt x="0" y="764186"/>
                  </a:lnTo>
                  <a:close/>
                </a:path>
              </a:pathLst>
            </a:custGeom>
            <a:solidFill>
              <a:srgbClr val="0A0A0A"/>
            </a:solidFill>
          </p:spPr>
        </p:sp>
        <p:sp>
          <p:nvSpPr>
            <p:cNvPr id="7" name="TextBox 7"/>
            <p:cNvSpPr txBox="1"/>
            <p:nvPr/>
          </p:nvSpPr>
          <p:spPr>
            <a:xfrm>
              <a:off x="0" y="-19050"/>
              <a:ext cx="680826" cy="783236"/>
            </a:xfrm>
            <a:prstGeom prst="rect">
              <a:avLst/>
            </a:prstGeom>
          </p:spPr>
          <p:txBody>
            <a:bodyPr lIns="30253" tIns="30253" rIns="30253" bIns="30253" rtlCol="0" anchor="ctr"/>
            <a:lstStyle/>
            <a:p>
              <a:pPr algn="ctr">
                <a:lnSpc>
                  <a:spcPts val="1167"/>
                </a:lnSpc>
              </a:pPr>
              <a:endParaRPr/>
            </a:p>
          </p:txBody>
        </p:sp>
      </p:grpSp>
      <p:grpSp>
        <p:nvGrpSpPr>
          <p:cNvPr id="8" name="Group 8"/>
          <p:cNvGrpSpPr/>
          <p:nvPr/>
        </p:nvGrpSpPr>
        <p:grpSpPr>
          <a:xfrm>
            <a:off x="26049" y="5068748"/>
            <a:ext cx="4639503" cy="5203505"/>
            <a:chOff x="0" y="0"/>
            <a:chExt cx="681356" cy="764186"/>
          </a:xfrm>
        </p:grpSpPr>
        <p:sp>
          <p:nvSpPr>
            <p:cNvPr id="9" name="Freeform 9"/>
            <p:cNvSpPr/>
            <p:nvPr/>
          </p:nvSpPr>
          <p:spPr>
            <a:xfrm>
              <a:off x="0" y="0"/>
              <a:ext cx="681356" cy="764186"/>
            </a:xfrm>
            <a:custGeom>
              <a:avLst/>
              <a:gdLst/>
              <a:ahLst/>
              <a:cxnLst/>
              <a:rect l="l" t="t" r="r" b="b"/>
              <a:pathLst>
                <a:path w="681356" h="764186">
                  <a:moveTo>
                    <a:pt x="0" y="0"/>
                  </a:moveTo>
                  <a:lnTo>
                    <a:pt x="681356" y="0"/>
                  </a:lnTo>
                  <a:lnTo>
                    <a:pt x="681356" y="764186"/>
                  </a:lnTo>
                  <a:lnTo>
                    <a:pt x="0" y="764186"/>
                  </a:lnTo>
                  <a:close/>
                </a:path>
              </a:pathLst>
            </a:custGeom>
            <a:solidFill>
              <a:srgbClr val="0A0A0A"/>
            </a:solidFill>
          </p:spPr>
        </p:sp>
        <p:sp>
          <p:nvSpPr>
            <p:cNvPr id="10" name="TextBox 10"/>
            <p:cNvSpPr txBox="1"/>
            <p:nvPr/>
          </p:nvSpPr>
          <p:spPr>
            <a:xfrm>
              <a:off x="0" y="-19050"/>
              <a:ext cx="681356" cy="783236"/>
            </a:xfrm>
            <a:prstGeom prst="rect">
              <a:avLst/>
            </a:prstGeom>
          </p:spPr>
          <p:txBody>
            <a:bodyPr lIns="30253" tIns="30253" rIns="30253" bIns="30253" rtlCol="0" anchor="ctr"/>
            <a:lstStyle/>
            <a:p>
              <a:pPr algn="ctr">
                <a:lnSpc>
                  <a:spcPts val="1167"/>
                </a:lnSpc>
              </a:pPr>
              <a:endParaRPr/>
            </a:p>
          </p:txBody>
        </p:sp>
      </p:grpSp>
      <p:grpSp>
        <p:nvGrpSpPr>
          <p:cNvPr id="11" name="Group 11"/>
          <p:cNvGrpSpPr/>
          <p:nvPr/>
        </p:nvGrpSpPr>
        <p:grpSpPr>
          <a:xfrm>
            <a:off x="4665552" y="5083495"/>
            <a:ext cx="4647038" cy="5203505"/>
            <a:chOff x="0" y="0"/>
            <a:chExt cx="682463" cy="764186"/>
          </a:xfrm>
        </p:grpSpPr>
        <p:sp>
          <p:nvSpPr>
            <p:cNvPr id="12" name="Freeform 12"/>
            <p:cNvSpPr/>
            <p:nvPr/>
          </p:nvSpPr>
          <p:spPr>
            <a:xfrm>
              <a:off x="0" y="0"/>
              <a:ext cx="682463" cy="764186"/>
            </a:xfrm>
            <a:custGeom>
              <a:avLst/>
              <a:gdLst/>
              <a:ahLst/>
              <a:cxnLst/>
              <a:rect l="l" t="t" r="r" b="b"/>
              <a:pathLst>
                <a:path w="682463" h="764186">
                  <a:moveTo>
                    <a:pt x="0" y="0"/>
                  </a:moveTo>
                  <a:lnTo>
                    <a:pt x="682463" y="0"/>
                  </a:lnTo>
                  <a:lnTo>
                    <a:pt x="682463" y="764186"/>
                  </a:lnTo>
                  <a:lnTo>
                    <a:pt x="0" y="764186"/>
                  </a:lnTo>
                  <a:close/>
                </a:path>
              </a:pathLst>
            </a:custGeom>
            <a:solidFill>
              <a:srgbClr val="0A0A0A"/>
            </a:solidFill>
          </p:spPr>
        </p:sp>
        <p:sp>
          <p:nvSpPr>
            <p:cNvPr id="13" name="TextBox 13"/>
            <p:cNvSpPr txBox="1"/>
            <p:nvPr/>
          </p:nvSpPr>
          <p:spPr>
            <a:xfrm>
              <a:off x="0" y="-19050"/>
              <a:ext cx="682463" cy="783236"/>
            </a:xfrm>
            <a:prstGeom prst="rect">
              <a:avLst/>
            </a:prstGeom>
          </p:spPr>
          <p:txBody>
            <a:bodyPr lIns="30253" tIns="30253" rIns="30253" bIns="30253" rtlCol="0" anchor="ctr"/>
            <a:lstStyle/>
            <a:p>
              <a:pPr algn="ctr">
                <a:lnSpc>
                  <a:spcPts val="1167"/>
                </a:lnSpc>
              </a:pPr>
              <a:endParaRPr/>
            </a:p>
          </p:txBody>
        </p:sp>
      </p:grpSp>
      <p:grpSp>
        <p:nvGrpSpPr>
          <p:cNvPr id="14" name="Group 14"/>
          <p:cNvGrpSpPr/>
          <p:nvPr/>
        </p:nvGrpSpPr>
        <p:grpSpPr>
          <a:xfrm>
            <a:off x="26049" y="0"/>
            <a:ext cx="4639503" cy="744954"/>
            <a:chOff x="0" y="0"/>
            <a:chExt cx="681356" cy="109404"/>
          </a:xfrm>
        </p:grpSpPr>
        <p:sp>
          <p:nvSpPr>
            <p:cNvPr id="15" name="Freeform 15"/>
            <p:cNvSpPr/>
            <p:nvPr/>
          </p:nvSpPr>
          <p:spPr>
            <a:xfrm>
              <a:off x="0" y="0"/>
              <a:ext cx="681356" cy="109404"/>
            </a:xfrm>
            <a:custGeom>
              <a:avLst/>
              <a:gdLst/>
              <a:ahLst/>
              <a:cxnLst/>
              <a:rect l="l" t="t" r="r" b="b"/>
              <a:pathLst>
                <a:path w="681356" h="109404">
                  <a:moveTo>
                    <a:pt x="0" y="0"/>
                  </a:moveTo>
                  <a:lnTo>
                    <a:pt x="681356" y="0"/>
                  </a:lnTo>
                  <a:lnTo>
                    <a:pt x="681356" y="109404"/>
                  </a:lnTo>
                  <a:lnTo>
                    <a:pt x="0" y="109404"/>
                  </a:lnTo>
                  <a:close/>
                </a:path>
              </a:pathLst>
            </a:custGeom>
            <a:solidFill>
              <a:srgbClr val="0097B2"/>
            </a:solidFill>
          </p:spPr>
        </p:sp>
        <p:sp>
          <p:nvSpPr>
            <p:cNvPr id="16" name="TextBox 16"/>
            <p:cNvSpPr txBox="1"/>
            <p:nvPr/>
          </p:nvSpPr>
          <p:spPr>
            <a:xfrm>
              <a:off x="0" y="-66675"/>
              <a:ext cx="681356" cy="176079"/>
            </a:xfrm>
            <a:prstGeom prst="rect">
              <a:avLst/>
            </a:prstGeom>
          </p:spPr>
          <p:txBody>
            <a:bodyPr lIns="30253" tIns="30253" rIns="30253" bIns="30253" rtlCol="0" anchor="ctr"/>
            <a:lstStyle/>
            <a:p>
              <a:pPr algn="ctr">
                <a:lnSpc>
                  <a:spcPts val="2800"/>
                </a:lnSpc>
              </a:pPr>
              <a:r>
                <a:rPr lang="en-US" sz="2000" spc="220">
                  <a:solidFill>
                    <a:srgbClr val="FFFFFF"/>
                  </a:solidFill>
                  <a:latin typeface="Poppins Bold"/>
                </a:rPr>
                <a:t> No Tumor</a:t>
              </a:r>
            </a:p>
          </p:txBody>
        </p:sp>
      </p:grpSp>
      <p:grpSp>
        <p:nvGrpSpPr>
          <p:cNvPr id="17" name="Group 17"/>
          <p:cNvGrpSpPr/>
          <p:nvPr/>
        </p:nvGrpSpPr>
        <p:grpSpPr>
          <a:xfrm>
            <a:off x="4473680" y="0"/>
            <a:ext cx="4838910" cy="744954"/>
            <a:chOff x="0" y="0"/>
            <a:chExt cx="710641" cy="109404"/>
          </a:xfrm>
        </p:grpSpPr>
        <p:sp>
          <p:nvSpPr>
            <p:cNvPr id="18" name="Freeform 18"/>
            <p:cNvSpPr/>
            <p:nvPr/>
          </p:nvSpPr>
          <p:spPr>
            <a:xfrm>
              <a:off x="0" y="0"/>
              <a:ext cx="710641" cy="109404"/>
            </a:xfrm>
            <a:custGeom>
              <a:avLst/>
              <a:gdLst/>
              <a:ahLst/>
              <a:cxnLst/>
              <a:rect l="l" t="t" r="r" b="b"/>
              <a:pathLst>
                <a:path w="710641" h="109404">
                  <a:moveTo>
                    <a:pt x="0" y="0"/>
                  </a:moveTo>
                  <a:lnTo>
                    <a:pt x="710641" y="0"/>
                  </a:lnTo>
                  <a:lnTo>
                    <a:pt x="710641" y="109404"/>
                  </a:lnTo>
                  <a:lnTo>
                    <a:pt x="0" y="109404"/>
                  </a:lnTo>
                  <a:close/>
                </a:path>
              </a:pathLst>
            </a:custGeom>
            <a:solidFill>
              <a:srgbClr val="0097B2"/>
            </a:solidFill>
          </p:spPr>
        </p:sp>
        <p:sp>
          <p:nvSpPr>
            <p:cNvPr id="19" name="TextBox 19"/>
            <p:cNvSpPr txBox="1"/>
            <p:nvPr/>
          </p:nvSpPr>
          <p:spPr>
            <a:xfrm>
              <a:off x="0" y="-66675"/>
              <a:ext cx="710641" cy="176079"/>
            </a:xfrm>
            <a:prstGeom prst="rect">
              <a:avLst/>
            </a:prstGeom>
          </p:spPr>
          <p:txBody>
            <a:bodyPr lIns="30253" tIns="30253" rIns="30253" bIns="30253" rtlCol="0" anchor="ctr"/>
            <a:lstStyle/>
            <a:p>
              <a:pPr algn="ctr">
                <a:lnSpc>
                  <a:spcPts val="2800"/>
                </a:lnSpc>
              </a:pPr>
              <a:r>
                <a:rPr lang="en-US" sz="2000" spc="220">
                  <a:solidFill>
                    <a:srgbClr val="FFFFFF"/>
                  </a:solidFill>
                  <a:latin typeface="Poppins Bold"/>
                </a:rPr>
                <a:t>Glioma Tumor</a:t>
              </a:r>
            </a:p>
          </p:txBody>
        </p:sp>
      </p:grpSp>
      <p:grpSp>
        <p:nvGrpSpPr>
          <p:cNvPr id="20" name="Group 20"/>
          <p:cNvGrpSpPr/>
          <p:nvPr/>
        </p:nvGrpSpPr>
        <p:grpSpPr>
          <a:xfrm>
            <a:off x="0" y="9542046"/>
            <a:ext cx="4665552" cy="744954"/>
            <a:chOff x="0" y="0"/>
            <a:chExt cx="685182" cy="109404"/>
          </a:xfrm>
        </p:grpSpPr>
        <p:sp>
          <p:nvSpPr>
            <p:cNvPr id="21" name="Freeform 21"/>
            <p:cNvSpPr/>
            <p:nvPr/>
          </p:nvSpPr>
          <p:spPr>
            <a:xfrm>
              <a:off x="0" y="0"/>
              <a:ext cx="685182" cy="109404"/>
            </a:xfrm>
            <a:custGeom>
              <a:avLst/>
              <a:gdLst/>
              <a:ahLst/>
              <a:cxnLst/>
              <a:rect l="l" t="t" r="r" b="b"/>
              <a:pathLst>
                <a:path w="685182" h="109404">
                  <a:moveTo>
                    <a:pt x="0" y="0"/>
                  </a:moveTo>
                  <a:lnTo>
                    <a:pt x="685182" y="0"/>
                  </a:lnTo>
                  <a:lnTo>
                    <a:pt x="685182" y="109404"/>
                  </a:lnTo>
                  <a:lnTo>
                    <a:pt x="0" y="109404"/>
                  </a:lnTo>
                  <a:close/>
                </a:path>
              </a:pathLst>
            </a:custGeom>
            <a:solidFill>
              <a:srgbClr val="0097B2"/>
            </a:solidFill>
          </p:spPr>
        </p:sp>
        <p:sp>
          <p:nvSpPr>
            <p:cNvPr id="22" name="TextBox 22"/>
            <p:cNvSpPr txBox="1"/>
            <p:nvPr/>
          </p:nvSpPr>
          <p:spPr>
            <a:xfrm>
              <a:off x="0" y="-66675"/>
              <a:ext cx="685182" cy="176079"/>
            </a:xfrm>
            <a:prstGeom prst="rect">
              <a:avLst/>
            </a:prstGeom>
          </p:spPr>
          <p:txBody>
            <a:bodyPr lIns="30253" tIns="30253" rIns="30253" bIns="30253" rtlCol="0" anchor="ctr"/>
            <a:lstStyle/>
            <a:p>
              <a:pPr algn="ctr">
                <a:lnSpc>
                  <a:spcPts val="2800"/>
                </a:lnSpc>
              </a:pPr>
              <a:r>
                <a:rPr lang="en-US" sz="2000" spc="220">
                  <a:solidFill>
                    <a:srgbClr val="FFFFFF"/>
                  </a:solidFill>
                  <a:latin typeface="Poppins Bold"/>
                </a:rPr>
                <a:t>Meningioma Tumor</a:t>
              </a:r>
            </a:p>
          </p:txBody>
        </p:sp>
      </p:grpSp>
      <p:grpSp>
        <p:nvGrpSpPr>
          <p:cNvPr id="23" name="Group 23"/>
          <p:cNvGrpSpPr/>
          <p:nvPr/>
        </p:nvGrpSpPr>
        <p:grpSpPr>
          <a:xfrm>
            <a:off x="4652531" y="9542046"/>
            <a:ext cx="4660059" cy="744954"/>
            <a:chOff x="0" y="0"/>
            <a:chExt cx="684375" cy="109404"/>
          </a:xfrm>
        </p:grpSpPr>
        <p:sp>
          <p:nvSpPr>
            <p:cNvPr id="24" name="Freeform 24"/>
            <p:cNvSpPr/>
            <p:nvPr/>
          </p:nvSpPr>
          <p:spPr>
            <a:xfrm>
              <a:off x="0" y="0"/>
              <a:ext cx="684375" cy="109404"/>
            </a:xfrm>
            <a:custGeom>
              <a:avLst/>
              <a:gdLst/>
              <a:ahLst/>
              <a:cxnLst/>
              <a:rect l="l" t="t" r="r" b="b"/>
              <a:pathLst>
                <a:path w="684375" h="109404">
                  <a:moveTo>
                    <a:pt x="0" y="0"/>
                  </a:moveTo>
                  <a:lnTo>
                    <a:pt x="684375" y="0"/>
                  </a:lnTo>
                  <a:lnTo>
                    <a:pt x="684375" y="109404"/>
                  </a:lnTo>
                  <a:lnTo>
                    <a:pt x="0" y="109404"/>
                  </a:lnTo>
                  <a:close/>
                </a:path>
              </a:pathLst>
            </a:custGeom>
            <a:solidFill>
              <a:srgbClr val="0097B2"/>
            </a:solidFill>
          </p:spPr>
        </p:sp>
        <p:sp>
          <p:nvSpPr>
            <p:cNvPr id="25" name="TextBox 25"/>
            <p:cNvSpPr txBox="1"/>
            <p:nvPr/>
          </p:nvSpPr>
          <p:spPr>
            <a:xfrm>
              <a:off x="0" y="-66675"/>
              <a:ext cx="684375" cy="176079"/>
            </a:xfrm>
            <a:prstGeom prst="rect">
              <a:avLst/>
            </a:prstGeom>
          </p:spPr>
          <p:txBody>
            <a:bodyPr lIns="30253" tIns="30253" rIns="30253" bIns="30253" rtlCol="0" anchor="ctr"/>
            <a:lstStyle/>
            <a:p>
              <a:pPr algn="ctr">
                <a:lnSpc>
                  <a:spcPts val="2800"/>
                </a:lnSpc>
              </a:pPr>
              <a:r>
                <a:rPr lang="en-US" sz="2000" spc="220">
                  <a:solidFill>
                    <a:srgbClr val="FFFFFF"/>
                  </a:solidFill>
                  <a:latin typeface="Poppins Bold"/>
                </a:rPr>
                <a:t>Pituitary Tumor</a:t>
              </a:r>
            </a:p>
          </p:txBody>
        </p:sp>
      </p:grpSp>
      <p:grpSp>
        <p:nvGrpSpPr>
          <p:cNvPr id="26" name="Group 26"/>
          <p:cNvGrpSpPr/>
          <p:nvPr/>
        </p:nvGrpSpPr>
        <p:grpSpPr>
          <a:xfrm>
            <a:off x="26049" y="5068748"/>
            <a:ext cx="4626483" cy="4473298"/>
            <a:chOff x="0" y="0"/>
            <a:chExt cx="6168643" cy="5964397"/>
          </a:xfrm>
        </p:grpSpPr>
        <p:sp>
          <p:nvSpPr>
            <p:cNvPr id="27" name="AutoShape 27"/>
            <p:cNvSpPr/>
            <p:nvPr/>
          </p:nvSpPr>
          <p:spPr>
            <a:xfrm>
              <a:off x="0" y="0"/>
              <a:ext cx="3084322" cy="2982199"/>
            </a:xfrm>
            <a:prstGeom prst="rect">
              <a:avLst/>
            </a:prstGeom>
            <a:solidFill>
              <a:srgbClr val="0A0A0A"/>
            </a:solidFill>
          </p:spPr>
        </p:sp>
        <p:sp>
          <p:nvSpPr>
            <p:cNvPr id="28" name="AutoShape 28"/>
            <p:cNvSpPr/>
            <p:nvPr/>
          </p:nvSpPr>
          <p:spPr>
            <a:xfrm>
              <a:off x="3084322" y="0"/>
              <a:ext cx="3084322" cy="2982199"/>
            </a:xfrm>
            <a:prstGeom prst="rect">
              <a:avLst/>
            </a:prstGeom>
            <a:solidFill>
              <a:srgbClr val="0A0A0A"/>
            </a:solidFill>
          </p:spPr>
        </p:sp>
        <p:sp>
          <p:nvSpPr>
            <p:cNvPr id="29" name="AutoShape 29"/>
            <p:cNvSpPr/>
            <p:nvPr/>
          </p:nvSpPr>
          <p:spPr>
            <a:xfrm>
              <a:off x="0" y="2982199"/>
              <a:ext cx="3084322" cy="2982199"/>
            </a:xfrm>
            <a:prstGeom prst="rect">
              <a:avLst/>
            </a:prstGeom>
            <a:solidFill>
              <a:srgbClr val="0A0A0A"/>
            </a:solidFill>
          </p:spPr>
        </p:sp>
        <p:sp>
          <p:nvSpPr>
            <p:cNvPr id="30" name="AutoShape 30"/>
            <p:cNvSpPr/>
            <p:nvPr/>
          </p:nvSpPr>
          <p:spPr>
            <a:xfrm>
              <a:off x="3084322" y="2982199"/>
              <a:ext cx="3084322" cy="2982199"/>
            </a:xfrm>
            <a:prstGeom prst="rect">
              <a:avLst/>
            </a:prstGeom>
            <a:solidFill>
              <a:srgbClr val="0A0A0A"/>
            </a:solidFill>
          </p:spPr>
        </p:sp>
      </p:grpSp>
      <p:grpSp>
        <p:nvGrpSpPr>
          <p:cNvPr id="41" name="Group 41"/>
          <p:cNvGrpSpPr/>
          <p:nvPr/>
        </p:nvGrpSpPr>
        <p:grpSpPr>
          <a:xfrm>
            <a:off x="4652531" y="5068748"/>
            <a:ext cx="4660059" cy="4473298"/>
            <a:chOff x="0" y="0"/>
            <a:chExt cx="6213412" cy="5964397"/>
          </a:xfrm>
        </p:grpSpPr>
        <p:sp>
          <p:nvSpPr>
            <p:cNvPr id="42" name="AutoShape 42"/>
            <p:cNvSpPr/>
            <p:nvPr/>
          </p:nvSpPr>
          <p:spPr>
            <a:xfrm>
              <a:off x="0" y="0"/>
              <a:ext cx="3106706" cy="2982199"/>
            </a:xfrm>
            <a:prstGeom prst="rect">
              <a:avLst/>
            </a:prstGeom>
            <a:solidFill>
              <a:srgbClr val="0A0A0A"/>
            </a:solidFill>
          </p:spPr>
        </p:sp>
        <p:sp>
          <p:nvSpPr>
            <p:cNvPr id="43" name="AutoShape 43"/>
            <p:cNvSpPr/>
            <p:nvPr/>
          </p:nvSpPr>
          <p:spPr>
            <a:xfrm>
              <a:off x="3106706" y="0"/>
              <a:ext cx="3106706" cy="2982199"/>
            </a:xfrm>
            <a:prstGeom prst="rect">
              <a:avLst/>
            </a:prstGeom>
            <a:solidFill>
              <a:srgbClr val="0A0A0A"/>
            </a:solidFill>
          </p:spPr>
        </p:sp>
        <p:sp>
          <p:nvSpPr>
            <p:cNvPr id="44" name="AutoShape 44"/>
            <p:cNvSpPr/>
            <p:nvPr/>
          </p:nvSpPr>
          <p:spPr>
            <a:xfrm>
              <a:off x="0" y="2982199"/>
              <a:ext cx="3106706" cy="2982199"/>
            </a:xfrm>
            <a:prstGeom prst="rect">
              <a:avLst/>
            </a:prstGeom>
            <a:solidFill>
              <a:srgbClr val="0A0A0A"/>
            </a:solidFill>
          </p:spPr>
        </p:sp>
        <p:sp>
          <p:nvSpPr>
            <p:cNvPr id="45" name="AutoShape 45"/>
            <p:cNvSpPr/>
            <p:nvPr/>
          </p:nvSpPr>
          <p:spPr>
            <a:xfrm>
              <a:off x="3106706" y="2982199"/>
              <a:ext cx="3106706" cy="2982199"/>
            </a:xfrm>
            <a:prstGeom prst="rect">
              <a:avLst/>
            </a:prstGeom>
            <a:solidFill>
              <a:srgbClr val="0A0A0A"/>
            </a:solidFill>
          </p:spPr>
        </p:sp>
      </p:grpSp>
      <p:pic>
        <p:nvPicPr>
          <p:cNvPr id="46" name="Picture 46"/>
          <p:cNvPicPr>
            <a:picLocks noChangeAspect="1"/>
          </p:cNvPicPr>
          <p:nvPr/>
        </p:nvPicPr>
        <p:blipFill>
          <a:blip r:embed="rId2"/>
          <a:stretch>
            <a:fillRect/>
          </a:stretch>
        </p:blipFill>
        <p:spPr>
          <a:xfrm>
            <a:off x="8686822" y="731724"/>
            <a:ext cx="10474013" cy="8823553"/>
          </a:xfrm>
          <a:prstGeom prst="rect">
            <a:avLst/>
          </a:prstGeom>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108190"/>
            <a:chOff x="0" y="0"/>
            <a:chExt cx="4274726" cy="2135490"/>
          </a:xfrm>
        </p:grpSpPr>
        <p:sp>
          <p:nvSpPr>
            <p:cNvPr id="3" name="Freeform 3"/>
            <p:cNvSpPr/>
            <p:nvPr/>
          </p:nvSpPr>
          <p:spPr>
            <a:xfrm>
              <a:off x="0" y="0"/>
              <a:ext cx="4274726" cy="2135490"/>
            </a:xfrm>
            <a:custGeom>
              <a:avLst/>
              <a:gdLst/>
              <a:ahLst/>
              <a:cxnLst/>
              <a:rect l="l" t="t" r="r" b="b"/>
              <a:pathLst>
                <a:path w="4274726" h="2135490">
                  <a:moveTo>
                    <a:pt x="24327" y="0"/>
                  </a:moveTo>
                  <a:lnTo>
                    <a:pt x="4250399" y="0"/>
                  </a:lnTo>
                  <a:cubicBezTo>
                    <a:pt x="4263834" y="0"/>
                    <a:pt x="4274726" y="10891"/>
                    <a:pt x="4274726" y="24327"/>
                  </a:cubicBezTo>
                  <a:lnTo>
                    <a:pt x="4274726" y="2111164"/>
                  </a:lnTo>
                  <a:cubicBezTo>
                    <a:pt x="4274726" y="2117616"/>
                    <a:pt x="4272163" y="2123803"/>
                    <a:pt x="4267601" y="2128365"/>
                  </a:cubicBezTo>
                  <a:cubicBezTo>
                    <a:pt x="4263039" y="2132927"/>
                    <a:pt x="4256851" y="2135490"/>
                    <a:pt x="4250399" y="2135490"/>
                  </a:cubicBezTo>
                  <a:lnTo>
                    <a:pt x="24327" y="2135490"/>
                  </a:lnTo>
                  <a:cubicBezTo>
                    <a:pt x="10891" y="2135490"/>
                    <a:pt x="0" y="2124599"/>
                    <a:pt x="0" y="2111164"/>
                  </a:cubicBezTo>
                  <a:lnTo>
                    <a:pt x="0" y="24327"/>
                  </a:lnTo>
                  <a:cubicBezTo>
                    <a:pt x="0" y="10891"/>
                    <a:pt x="10891" y="0"/>
                    <a:pt x="24327" y="0"/>
                  </a:cubicBezTo>
                  <a:close/>
                </a:path>
              </a:pathLst>
            </a:custGeom>
            <a:solidFill>
              <a:srgbClr val="FFFFFF"/>
            </a:solidFill>
          </p:spPr>
        </p:sp>
        <p:sp>
          <p:nvSpPr>
            <p:cNvPr id="4" name="TextBox 4"/>
            <p:cNvSpPr txBox="1"/>
            <p:nvPr/>
          </p:nvSpPr>
          <p:spPr>
            <a:xfrm>
              <a:off x="0" y="-38100"/>
              <a:ext cx="4274726" cy="217359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147889" y="1805472"/>
            <a:ext cx="11992222" cy="6554646"/>
            <a:chOff x="0" y="0"/>
            <a:chExt cx="15989630" cy="8739527"/>
          </a:xfrm>
        </p:grpSpPr>
        <p:grpSp>
          <p:nvGrpSpPr>
            <p:cNvPr id="6" name="Group 6"/>
            <p:cNvGrpSpPr/>
            <p:nvPr/>
          </p:nvGrpSpPr>
          <p:grpSpPr>
            <a:xfrm>
              <a:off x="4796889" y="0"/>
              <a:ext cx="6395852" cy="934226"/>
              <a:chOff x="0" y="0"/>
              <a:chExt cx="3014133" cy="440267"/>
            </a:xfrm>
          </p:grpSpPr>
          <p:sp>
            <p:nvSpPr>
              <p:cNvPr id="7" name="Freeform 7"/>
              <p:cNvSpPr/>
              <p:nvPr/>
            </p:nvSpPr>
            <p:spPr>
              <a:xfrm>
                <a:off x="0" y="0"/>
                <a:ext cx="3014133" cy="440267"/>
              </a:xfrm>
              <a:custGeom>
                <a:avLst/>
                <a:gdLst/>
                <a:ahLst/>
                <a:cxnLst/>
                <a:rect l="l" t="t" r="r" b="b"/>
                <a:pathLst>
                  <a:path w="3014133" h="440267">
                    <a:moveTo>
                      <a:pt x="34247" y="0"/>
                    </a:moveTo>
                    <a:lnTo>
                      <a:pt x="2979886" y="0"/>
                    </a:lnTo>
                    <a:cubicBezTo>
                      <a:pt x="2988969" y="0"/>
                      <a:pt x="2997680" y="3608"/>
                      <a:pt x="3004102" y="10031"/>
                    </a:cubicBezTo>
                    <a:cubicBezTo>
                      <a:pt x="3010525" y="16453"/>
                      <a:pt x="3014133" y="25164"/>
                      <a:pt x="3014133" y="34247"/>
                    </a:cubicBezTo>
                    <a:lnTo>
                      <a:pt x="3014133" y="406019"/>
                    </a:lnTo>
                    <a:cubicBezTo>
                      <a:pt x="3014133" y="415102"/>
                      <a:pt x="3010525" y="423813"/>
                      <a:pt x="3004102" y="430236"/>
                    </a:cubicBezTo>
                    <a:cubicBezTo>
                      <a:pt x="2997680" y="436659"/>
                      <a:pt x="2988969" y="440267"/>
                      <a:pt x="2979886" y="440267"/>
                    </a:cubicBezTo>
                    <a:lnTo>
                      <a:pt x="34247" y="440267"/>
                    </a:lnTo>
                    <a:cubicBezTo>
                      <a:pt x="25164" y="440267"/>
                      <a:pt x="16453" y="436659"/>
                      <a:pt x="10031" y="430236"/>
                    </a:cubicBezTo>
                    <a:cubicBezTo>
                      <a:pt x="3608" y="423813"/>
                      <a:pt x="0" y="415102"/>
                      <a:pt x="0" y="406019"/>
                    </a:cubicBezTo>
                    <a:lnTo>
                      <a:pt x="0" y="34247"/>
                    </a:lnTo>
                    <a:cubicBezTo>
                      <a:pt x="0" y="25164"/>
                      <a:pt x="3608" y="16453"/>
                      <a:pt x="10031" y="10031"/>
                    </a:cubicBezTo>
                    <a:cubicBezTo>
                      <a:pt x="16453" y="3608"/>
                      <a:pt x="25164" y="0"/>
                      <a:pt x="34247" y="0"/>
                    </a:cubicBezTo>
                    <a:close/>
                  </a:path>
                </a:pathLst>
              </a:custGeom>
              <a:solidFill>
                <a:srgbClr val="5CE1E6"/>
              </a:solidFill>
              <a:ln w="38100" cap="rnd">
                <a:solidFill>
                  <a:srgbClr val="000000"/>
                </a:solidFill>
                <a:prstDash val="solid"/>
                <a:round/>
              </a:ln>
            </p:spPr>
          </p:sp>
          <p:sp>
            <p:nvSpPr>
              <p:cNvPr id="8" name="TextBox 8"/>
              <p:cNvSpPr txBox="1"/>
              <p:nvPr/>
            </p:nvSpPr>
            <p:spPr>
              <a:xfrm>
                <a:off x="0" y="-76200"/>
                <a:ext cx="3014133" cy="516467"/>
              </a:xfrm>
              <a:prstGeom prst="rect">
                <a:avLst/>
              </a:prstGeom>
            </p:spPr>
            <p:txBody>
              <a:bodyPr lIns="50800" tIns="50800" rIns="50800" bIns="50800" rtlCol="0" anchor="ctr"/>
              <a:lstStyle/>
              <a:p>
                <a:pPr algn="ctr">
                  <a:lnSpc>
                    <a:spcPts val="2799"/>
                  </a:lnSpc>
                  <a:spcBef>
                    <a:spcPct val="0"/>
                  </a:spcBef>
                </a:pPr>
                <a:r>
                  <a:rPr lang="en-US" sz="1999">
                    <a:solidFill>
                      <a:srgbClr val="000000"/>
                    </a:solidFill>
                    <a:latin typeface="Codec Pro Bold"/>
                  </a:rPr>
                  <a:t>MRI DATASET</a:t>
                </a:r>
              </a:p>
            </p:txBody>
          </p:sp>
        </p:grpSp>
        <p:grpSp>
          <p:nvGrpSpPr>
            <p:cNvPr id="9" name="Group 9"/>
            <p:cNvGrpSpPr/>
            <p:nvPr/>
          </p:nvGrpSpPr>
          <p:grpSpPr>
            <a:xfrm>
              <a:off x="4796889" y="1316571"/>
              <a:ext cx="6395852" cy="934226"/>
              <a:chOff x="0" y="0"/>
              <a:chExt cx="3014133" cy="440267"/>
            </a:xfrm>
          </p:grpSpPr>
          <p:sp>
            <p:nvSpPr>
              <p:cNvPr id="10" name="Freeform 10"/>
              <p:cNvSpPr/>
              <p:nvPr/>
            </p:nvSpPr>
            <p:spPr>
              <a:xfrm>
                <a:off x="0" y="0"/>
                <a:ext cx="3014133" cy="440267"/>
              </a:xfrm>
              <a:custGeom>
                <a:avLst/>
                <a:gdLst/>
                <a:ahLst/>
                <a:cxnLst/>
                <a:rect l="l" t="t" r="r" b="b"/>
                <a:pathLst>
                  <a:path w="3014133" h="440267">
                    <a:moveTo>
                      <a:pt x="34247" y="0"/>
                    </a:moveTo>
                    <a:lnTo>
                      <a:pt x="2979886" y="0"/>
                    </a:lnTo>
                    <a:cubicBezTo>
                      <a:pt x="2988969" y="0"/>
                      <a:pt x="2997680" y="3608"/>
                      <a:pt x="3004102" y="10031"/>
                    </a:cubicBezTo>
                    <a:cubicBezTo>
                      <a:pt x="3010525" y="16453"/>
                      <a:pt x="3014133" y="25164"/>
                      <a:pt x="3014133" y="34247"/>
                    </a:cubicBezTo>
                    <a:lnTo>
                      <a:pt x="3014133" y="406019"/>
                    </a:lnTo>
                    <a:cubicBezTo>
                      <a:pt x="3014133" y="415102"/>
                      <a:pt x="3010525" y="423813"/>
                      <a:pt x="3004102" y="430236"/>
                    </a:cubicBezTo>
                    <a:cubicBezTo>
                      <a:pt x="2997680" y="436659"/>
                      <a:pt x="2988969" y="440267"/>
                      <a:pt x="2979886" y="440267"/>
                    </a:cubicBezTo>
                    <a:lnTo>
                      <a:pt x="34247" y="440267"/>
                    </a:lnTo>
                    <a:cubicBezTo>
                      <a:pt x="25164" y="440267"/>
                      <a:pt x="16453" y="436659"/>
                      <a:pt x="10031" y="430236"/>
                    </a:cubicBezTo>
                    <a:cubicBezTo>
                      <a:pt x="3608" y="423813"/>
                      <a:pt x="0" y="415102"/>
                      <a:pt x="0" y="406019"/>
                    </a:cubicBezTo>
                    <a:lnTo>
                      <a:pt x="0" y="34247"/>
                    </a:lnTo>
                    <a:cubicBezTo>
                      <a:pt x="0" y="25164"/>
                      <a:pt x="3608" y="16453"/>
                      <a:pt x="10031" y="10031"/>
                    </a:cubicBezTo>
                    <a:cubicBezTo>
                      <a:pt x="16453" y="3608"/>
                      <a:pt x="25164" y="0"/>
                      <a:pt x="34247" y="0"/>
                    </a:cubicBezTo>
                    <a:close/>
                  </a:path>
                </a:pathLst>
              </a:custGeom>
              <a:solidFill>
                <a:srgbClr val="7ED957"/>
              </a:solidFill>
              <a:ln w="38100" cap="rnd">
                <a:solidFill>
                  <a:srgbClr val="000000"/>
                </a:solidFill>
                <a:prstDash val="solid"/>
                <a:round/>
              </a:ln>
            </p:spPr>
          </p:sp>
          <p:sp>
            <p:nvSpPr>
              <p:cNvPr id="11" name="TextBox 11"/>
              <p:cNvSpPr txBox="1"/>
              <p:nvPr/>
            </p:nvSpPr>
            <p:spPr>
              <a:xfrm>
                <a:off x="0" y="-76200"/>
                <a:ext cx="3014133" cy="516467"/>
              </a:xfrm>
              <a:prstGeom prst="rect">
                <a:avLst/>
              </a:prstGeom>
            </p:spPr>
            <p:txBody>
              <a:bodyPr lIns="50800" tIns="50800" rIns="50800" bIns="50800" rtlCol="0" anchor="ctr"/>
              <a:lstStyle/>
              <a:p>
                <a:pPr algn="ctr">
                  <a:lnSpc>
                    <a:spcPts val="2799"/>
                  </a:lnSpc>
                </a:pPr>
                <a:r>
                  <a:rPr lang="en-US" sz="1999">
                    <a:solidFill>
                      <a:srgbClr val="000000"/>
                    </a:solidFill>
                    <a:latin typeface="Codec Pro Bold"/>
                  </a:rPr>
                  <a:t>IMAGE PREPROCESSING</a:t>
                </a:r>
              </a:p>
            </p:txBody>
          </p:sp>
        </p:grpSp>
        <p:sp>
          <p:nvSpPr>
            <p:cNvPr id="12" name="AutoShape 12"/>
            <p:cNvSpPr/>
            <p:nvPr/>
          </p:nvSpPr>
          <p:spPr>
            <a:xfrm>
              <a:off x="7994815" y="934226"/>
              <a:ext cx="0" cy="382345"/>
            </a:xfrm>
            <a:prstGeom prst="line">
              <a:avLst/>
            </a:prstGeom>
            <a:ln w="35932" cap="rnd">
              <a:solidFill>
                <a:srgbClr val="000000"/>
              </a:solidFill>
              <a:prstDash val="solid"/>
              <a:headEnd type="none" w="sm" len="sm"/>
              <a:tailEnd type="arrow" w="med" len="sm"/>
            </a:ln>
          </p:spPr>
        </p:sp>
        <p:grpSp>
          <p:nvGrpSpPr>
            <p:cNvPr id="13" name="Group 13"/>
            <p:cNvGrpSpPr/>
            <p:nvPr/>
          </p:nvGrpSpPr>
          <p:grpSpPr>
            <a:xfrm>
              <a:off x="4796889" y="2637063"/>
              <a:ext cx="6395852" cy="934226"/>
              <a:chOff x="0" y="0"/>
              <a:chExt cx="3014133" cy="440267"/>
            </a:xfrm>
          </p:grpSpPr>
          <p:sp>
            <p:nvSpPr>
              <p:cNvPr id="14" name="Freeform 14"/>
              <p:cNvSpPr/>
              <p:nvPr/>
            </p:nvSpPr>
            <p:spPr>
              <a:xfrm>
                <a:off x="0" y="0"/>
                <a:ext cx="3014133" cy="440267"/>
              </a:xfrm>
              <a:custGeom>
                <a:avLst/>
                <a:gdLst/>
                <a:ahLst/>
                <a:cxnLst/>
                <a:rect l="l" t="t" r="r" b="b"/>
                <a:pathLst>
                  <a:path w="3014133" h="440267">
                    <a:moveTo>
                      <a:pt x="34247" y="0"/>
                    </a:moveTo>
                    <a:lnTo>
                      <a:pt x="2979886" y="0"/>
                    </a:lnTo>
                    <a:cubicBezTo>
                      <a:pt x="2988969" y="0"/>
                      <a:pt x="2997680" y="3608"/>
                      <a:pt x="3004102" y="10031"/>
                    </a:cubicBezTo>
                    <a:cubicBezTo>
                      <a:pt x="3010525" y="16453"/>
                      <a:pt x="3014133" y="25164"/>
                      <a:pt x="3014133" y="34247"/>
                    </a:cubicBezTo>
                    <a:lnTo>
                      <a:pt x="3014133" y="406019"/>
                    </a:lnTo>
                    <a:cubicBezTo>
                      <a:pt x="3014133" y="415102"/>
                      <a:pt x="3010525" y="423813"/>
                      <a:pt x="3004102" y="430236"/>
                    </a:cubicBezTo>
                    <a:cubicBezTo>
                      <a:pt x="2997680" y="436659"/>
                      <a:pt x="2988969" y="440267"/>
                      <a:pt x="2979886" y="440267"/>
                    </a:cubicBezTo>
                    <a:lnTo>
                      <a:pt x="34247" y="440267"/>
                    </a:lnTo>
                    <a:cubicBezTo>
                      <a:pt x="25164" y="440267"/>
                      <a:pt x="16453" y="436659"/>
                      <a:pt x="10031" y="430236"/>
                    </a:cubicBezTo>
                    <a:cubicBezTo>
                      <a:pt x="3608" y="423813"/>
                      <a:pt x="0" y="415102"/>
                      <a:pt x="0" y="406019"/>
                    </a:cubicBezTo>
                    <a:lnTo>
                      <a:pt x="0" y="34247"/>
                    </a:lnTo>
                    <a:cubicBezTo>
                      <a:pt x="0" y="25164"/>
                      <a:pt x="3608" y="16453"/>
                      <a:pt x="10031" y="10031"/>
                    </a:cubicBezTo>
                    <a:cubicBezTo>
                      <a:pt x="16453" y="3608"/>
                      <a:pt x="25164" y="0"/>
                      <a:pt x="34247" y="0"/>
                    </a:cubicBezTo>
                    <a:close/>
                  </a:path>
                </a:pathLst>
              </a:custGeom>
              <a:solidFill>
                <a:srgbClr val="FFDE59"/>
              </a:solidFill>
              <a:ln w="38100" cap="rnd">
                <a:solidFill>
                  <a:srgbClr val="000000"/>
                </a:solidFill>
                <a:prstDash val="solid"/>
                <a:round/>
              </a:ln>
            </p:spPr>
          </p:sp>
          <p:sp>
            <p:nvSpPr>
              <p:cNvPr id="15" name="TextBox 15"/>
              <p:cNvSpPr txBox="1"/>
              <p:nvPr/>
            </p:nvSpPr>
            <p:spPr>
              <a:xfrm>
                <a:off x="0" y="-76200"/>
                <a:ext cx="3014133" cy="516467"/>
              </a:xfrm>
              <a:prstGeom prst="rect">
                <a:avLst/>
              </a:prstGeom>
            </p:spPr>
            <p:txBody>
              <a:bodyPr lIns="50800" tIns="50800" rIns="50800" bIns="50800" rtlCol="0" anchor="ctr"/>
              <a:lstStyle/>
              <a:p>
                <a:pPr algn="ctr">
                  <a:lnSpc>
                    <a:spcPts val="2799"/>
                  </a:lnSpc>
                </a:pPr>
                <a:r>
                  <a:rPr lang="en-US" sz="1999">
                    <a:solidFill>
                      <a:srgbClr val="000000"/>
                    </a:solidFill>
                    <a:latin typeface="Codec Pro Bold"/>
                  </a:rPr>
                  <a:t>CNN - TRANSFER LEARNING</a:t>
                </a:r>
              </a:p>
            </p:txBody>
          </p:sp>
        </p:grpSp>
        <p:sp>
          <p:nvSpPr>
            <p:cNvPr id="16" name="AutoShape 16"/>
            <p:cNvSpPr/>
            <p:nvPr/>
          </p:nvSpPr>
          <p:spPr>
            <a:xfrm>
              <a:off x="7994815" y="2250796"/>
              <a:ext cx="0" cy="386266"/>
            </a:xfrm>
            <a:prstGeom prst="line">
              <a:avLst/>
            </a:prstGeom>
            <a:ln w="35932" cap="rnd">
              <a:solidFill>
                <a:srgbClr val="000000"/>
              </a:solidFill>
              <a:prstDash val="solid"/>
              <a:headEnd type="none" w="sm" len="sm"/>
              <a:tailEnd type="arrow" w="med" len="sm"/>
            </a:ln>
          </p:spPr>
        </p:sp>
        <p:grpSp>
          <p:nvGrpSpPr>
            <p:cNvPr id="17" name="Group 17"/>
            <p:cNvGrpSpPr/>
            <p:nvPr/>
          </p:nvGrpSpPr>
          <p:grpSpPr>
            <a:xfrm>
              <a:off x="4796889" y="3957554"/>
              <a:ext cx="6395852" cy="934226"/>
              <a:chOff x="0" y="0"/>
              <a:chExt cx="3014133" cy="440267"/>
            </a:xfrm>
          </p:grpSpPr>
          <p:sp>
            <p:nvSpPr>
              <p:cNvPr id="18" name="Freeform 18"/>
              <p:cNvSpPr/>
              <p:nvPr/>
            </p:nvSpPr>
            <p:spPr>
              <a:xfrm>
                <a:off x="0" y="0"/>
                <a:ext cx="3014133" cy="440267"/>
              </a:xfrm>
              <a:custGeom>
                <a:avLst/>
                <a:gdLst/>
                <a:ahLst/>
                <a:cxnLst/>
                <a:rect l="l" t="t" r="r" b="b"/>
                <a:pathLst>
                  <a:path w="3014133" h="440267">
                    <a:moveTo>
                      <a:pt x="34247" y="0"/>
                    </a:moveTo>
                    <a:lnTo>
                      <a:pt x="2979886" y="0"/>
                    </a:lnTo>
                    <a:cubicBezTo>
                      <a:pt x="2988969" y="0"/>
                      <a:pt x="2997680" y="3608"/>
                      <a:pt x="3004102" y="10031"/>
                    </a:cubicBezTo>
                    <a:cubicBezTo>
                      <a:pt x="3010525" y="16453"/>
                      <a:pt x="3014133" y="25164"/>
                      <a:pt x="3014133" y="34247"/>
                    </a:cubicBezTo>
                    <a:lnTo>
                      <a:pt x="3014133" y="406019"/>
                    </a:lnTo>
                    <a:cubicBezTo>
                      <a:pt x="3014133" y="415102"/>
                      <a:pt x="3010525" y="423813"/>
                      <a:pt x="3004102" y="430236"/>
                    </a:cubicBezTo>
                    <a:cubicBezTo>
                      <a:pt x="2997680" y="436659"/>
                      <a:pt x="2988969" y="440267"/>
                      <a:pt x="2979886" y="440267"/>
                    </a:cubicBezTo>
                    <a:lnTo>
                      <a:pt x="34247" y="440267"/>
                    </a:lnTo>
                    <a:cubicBezTo>
                      <a:pt x="25164" y="440267"/>
                      <a:pt x="16453" y="436659"/>
                      <a:pt x="10031" y="430236"/>
                    </a:cubicBezTo>
                    <a:cubicBezTo>
                      <a:pt x="3608" y="423813"/>
                      <a:pt x="0" y="415102"/>
                      <a:pt x="0" y="406019"/>
                    </a:cubicBezTo>
                    <a:lnTo>
                      <a:pt x="0" y="34247"/>
                    </a:lnTo>
                    <a:cubicBezTo>
                      <a:pt x="0" y="25164"/>
                      <a:pt x="3608" y="16453"/>
                      <a:pt x="10031" y="10031"/>
                    </a:cubicBezTo>
                    <a:cubicBezTo>
                      <a:pt x="16453" y="3608"/>
                      <a:pt x="25164" y="0"/>
                      <a:pt x="34247" y="0"/>
                    </a:cubicBezTo>
                    <a:close/>
                  </a:path>
                </a:pathLst>
              </a:custGeom>
              <a:solidFill>
                <a:srgbClr val="FF5757"/>
              </a:solidFill>
              <a:ln w="38100" cap="rnd">
                <a:solidFill>
                  <a:srgbClr val="000000"/>
                </a:solidFill>
                <a:prstDash val="solid"/>
                <a:round/>
              </a:ln>
            </p:spPr>
          </p:sp>
          <p:sp>
            <p:nvSpPr>
              <p:cNvPr id="19" name="TextBox 19"/>
              <p:cNvSpPr txBox="1"/>
              <p:nvPr/>
            </p:nvSpPr>
            <p:spPr>
              <a:xfrm>
                <a:off x="0" y="-76200"/>
                <a:ext cx="3014133" cy="516467"/>
              </a:xfrm>
              <a:prstGeom prst="rect">
                <a:avLst/>
              </a:prstGeom>
            </p:spPr>
            <p:txBody>
              <a:bodyPr lIns="50800" tIns="50800" rIns="50800" bIns="50800" rtlCol="0" anchor="ctr"/>
              <a:lstStyle/>
              <a:p>
                <a:pPr algn="ctr">
                  <a:lnSpc>
                    <a:spcPts val="2799"/>
                  </a:lnSpc>
                </a:pPr>
                <a:r>
                  <a:rPr lang="en-US" sz="1999">
                    <a:solidFill>
                      <a:srgbClr val="000000"/>
                    </a:solidFill>
                    <a:latin typeface="Codec Pro Bold"/>
                  </a:rPr>
                  <a:t>TUMOR CLASSIFICATION</a:t>
                </a:r>
              </a:p>
            </p:txBody>
          </p:sp>
        </p:grpSp>
        <p:sp>
          <p:nvSpPr>
            <p:cNvPr id="20" name="AutoShape 20"/>
            <p:cNvSpPr/>
            <p:nvPr/>
          </p:nvSpPr>
          <p:spPr>
            <a:xfrm>
              <a:off x="7994815" y="3571288"/>
              <a:ext cx="0" cy="386266"/>
            </a:xfrm>
            <a:prstGeom prst="line">
              <a:avLst/>
            </a:prstGeom>
            <a:ln w="35932" cap="rnd">
              <a:solidFill>
                <a:srgbClr val="000000"/>
              </a:solidFill>
              <a:prstDash val="solid"/>
              <a:headEnd type="none" w="sm" len="sm"/>
              <a:tailEnd type="arrow" w="med" len="sm"/>
            </a:ln>
          </p:spPr>
        </p:sp>
        <p:grpSp>
          <p:nvGrpSpPr>
            <p:cNvPr id="21" name="Group 21"/>
            <p:cNvGrpSpPr/>
            <p:nvPr/>
          </p:nvGrpSpPr>
          <p:grpSpPr>
            <a:xfrm>
              <a:off x="0" y="6098544"/>
              <a:ext cx="3197926" cy="934226"/>
              <a:chOff x="0" y="0"/>
              <a:chExt cx="1507067" cy="440267"/>
            </a:xfrm>
          </p:grpSpPr>
          <p:sp>
            <p:nvSpPr>
              <p:cNvPr id="22" name="Freeform 22"/>
              <p:cNvSpPr/>
              <p:nvPr/>
            </p:nvSpPr>
            <p:spPr>
              <a:xfrm>
                <a:off x="0" y="0"/>
                <a:ext cx="1507067" cy="440267"/>
              </a:xfrm>
              <a:custGeom>
                <a:avLst/>
                <a:gdLst/>
                <a:ahLst/>
                <a:cxnLst/>
                <a:rect l="l" t="t" r="r" b="b"/>
                <a:pathLst>
                  <a:path w="1507067" h="440267">
                    <a:moveTo>
                      <a:pt x="68494" y="0"/>
                    </a:moveTo>
                    <a:lnTo>
                      <a:pt x="1438572" y="0"/>
                    </a:lnTo>
                    <a:cubicBezTo>
                      <a:pt x="1476401" y="0"/>
                      <a:pt x="1507067" y="30666"/>
                      <a:pt x="1507067" y="68494"/>
                    </a:cubicBezTo>
                    <a:lnTo>
                      <a:pt x="1507067" y="371772"/>
                    </a:lnTo>
                    <a:cubicBezTo>
                      <a:pt x="1507067" y="409601"/>
                      <a:pt x="1476401" y="440267"/>
                      <a:pt x="1438572" y="440267"/>
                    </a:cubicBezTo>
                    <a:lnTo>
                      <a:pt x="68494" y="440267"/>
                    </a:lnTo>
                    <a:cubicBezTo>
                      <a:pt x="30666" y="440267"/>
                      <a:pt x="0" y="409601"/>
                      <a:pt x="0" y="371772"/>
                    </a:cubicBezTo>
                    <a:lnTo>
                      <a:pt x="0" y="68494"/>
                    </a:lnTo>
                    <a:cubicBezTo>
                      <a:pt x="0" y="30666"/>
                      <a:pt x="30666" y="0"/>
                      <a:pt x="68494" y="0"/>
                    </a:cubicBezTo>
                    <a:close/>
                  </a:path>
                </a:pathLst>
              </a:custGeom>
              <a:solidFill>
                <a:srgbClr val="FF914D"/>
              </a:solidFill>
              <a:ln w="38100" cap="rnd">
                <a:solidFill>
                  <a:srgbClr val="000000"/>
                </a:solidFill>
                <a:prstDash val="solid"/>
                <a:round/>
              </a:ln>
            </p:spPr>
          </p:sp>
          <p:sp>
            <p:nvSpPr>
              <p:cNvPr id="23" name="TextBox 23"/>
              <p:cNvSpPr txBox="1"/>
              <p:nvPr/>
            </p:nvSpPr>
            <p:spPr>
              <a:xfrm>
                <a:off x="0" y="-76200"/>
                <a:ext cx="1507067" cy="516467"/>
              </a:xfrm>
              <a:prstGeom prst="rect">
                <a:avLst/>
              </a:prstGeom>
            </p:spPr>
            <p:txBody>
              <a:bodyPr lIns="50800" tIns="50800" rIns="50800" bIns="50800" rtlCol="0" anchor="ctr"/>
              <a:lstStyle/>
              <a:p>
                <a:pPr algn="ctr">
                  <a:lnSpc>
                    <a:spcPts val="2799"/>
                  </a:lnSpc>
                </a:pPr>
                <a:r>
                  <a:rPr lang="en-US" sz="1999">
                    <a:solidFill>
                      <a:srgbClr val="000000"/>
                    </a:solidFill>
                    <a:latin typeface="Codec Pro Bold"/>
                  </a:rPr>
                  <a:t>GLIOMA</a:t>
                </a:r>
              </a:p>
            </p:txBody>
          </p:sp>
        </p:grpSp>
        <p:sp>
          <p:nvSpPr>
            <p:cNvPr id="24" name="AutoShape 24"/>
            <p:cNvSpPr/>
            <p:nvPr/>
          </p:nvSpPr>
          <p:spPr>
            <a:xfrm flipH="1">
              <a:off x="1598963" y="4891780"/>
              <a:ext cx="6395852" cy="1206764"/>
            </a:xfrm>
            <a:prstGeom prst="line">
              <a:avLst/>
            </a:prstGeom>
            <a:ln w="35932" cap="rnd">
              <a:solidFill>
                <a:srgbClr val="000000"/>
              </a:solidFill>
              <a:prstDash val="solid"/>
              <a:headEnd type="none" w="sm" len="sm"/>
              <a:tailEnd type="arrow" w="med" len="sm"/>
            </a:ln>
          </p:spPr>
        </p:sp>
        <p:grpSp>
          <p:nvGrpSpPr>
            <p:cNvPr id="25" name="Group 25"/>
            <p:cNvGrpSpPr/>
            <p:nvPr/>
          </p:nvGrpSpPr>
          <p:grpSpPr>
            <a:xfrm>
              <a:off x="12791704" y="6098544"/>
              <a:ext cx="3197926" cy="934226"/>
              <a:chOff x="0" y="0"/>
              <a:chExt cx="1507067" cy="440267"/>
            </a:xfrm>
          </p:grpSpPr>
          <p:sp>
            <p:nvSpPr>
              <p:cNvPr id="26" name="Freeform 26"/>
              <p:cNvSpPr/>
              <p:nvPr/>
            </p:nvSpPr>
            <p:spPr>
              <a:xfrm>
                <a:off x="0" y="0"/>
                <a:ext cx="1507067" cy="440267"/>
              </a:xfrm>
              <a:custGeom>
                <a:avLst/>
                <a:gdLst/>
                <a:ahLst/>
                <a:cxnLst/>
                <a:rect l="l" t="t" r="r" b="b"/>
                <a:pathLst>
                  <a:path w="1507067" h="440267">
                    <a:moveTo>
                      <a:pt x="68494" y="0"/>
                    </a:moveTo>
                    <a:lnTo>
                      <a:pt x="1438572" y="0"/>
                    </a:lnTo>
                    <a:cubicBezTo>
                      <a:pt x="1476401" y="0"/>
                      <a:pt x="1507067" y="30666"/>
                      <a:pt x="1507067" y="68494"/>
                    </a:cubicBezTo>
                    <a:lnTo>
                      <a:pt x="1507067" y="371772"/>
                    </a:lnTo>
                    <a:cubicBezTo>
                      <a:pt x="1507067" y="409601"/>
                      <a:pt x="1476401" y="440267"/>
                      <a:pt x="1438572" y="440267"/>
                    </a:cubicBezTo>
                    <a:lnTo>
                      <a:pt x="68494" y="440267"/>
                    </a:lnTo>
                    <a:cubicBezTo>
                      <a:pt x="30666" y="440267"/>
                      <a:pt x="0" y="409601"/>
                      <a:pt x="0" y="371772"/>
                    </a:cubicBezTo>
                    <a:lnTo>
                      <a:pt x="0" y="68494"/>
                    </a:lnTo>
                    <a:cubicBezTo>
                      <a:pt x="0" y="30666"/>
                      <a:pt x="30666" y="0"/>
                      <a:pt x="68494" y="0"/>
                    </a:cubicBezTo>
                    <a:close/>
                  </a:path>
                </a:pathLst>
              </a:custGeom>
              <a:solidFill>
                <a:srgbClr val="FF914D"/>
              </a:solidFill>
              <a:ln w="38100" cap="rnd">
                <a:solidFill>
                  <a:srgbClr val="000000"/>
                </a:solidFill>
                <a:prstDash val="solid"/>
                <a:round/>
              </a:ln>
            </p:spPr>
          </p:sp>
          <p:sp>
            <p:nvSpPr>
              <p:cNvPr id="27" name="TextBox 27"/>
              <p:cNvSpPr txBox="1"/>
              <p:nvPr/>
            </p:nvSpPr>
            <p:spPr>
              <a:xfrm>
                <a:off x="0" y="-76200"/>
                <a:ext cx="1507067" cy="516467"/>
              </a:xfrm>
              <a:prstGeom prst="rect">
                <a:avLst/>
              </a:prstGeom>
            </p:spPr>
            <p:txBody>
              <a:bodyPr lIns="50800" tIns="50800" rIns="50800" bIns="50800" rtlCol="0" anchor="ctr"/>
              <a:lstStyle/>
              <a:p>
                <a:pPr algn="ctr">
                  <a:lnSpc>
                    <a:spcPts val="2799"/>
                  </a:lnSpc>
                </a:pPr>
                <a:r>
                  <a:rPr lang="en-US" sz="1999">
                    <a:solidFill>
                      <a:srgbClr val="000000"/>
                    </a:solidFill>
                    <a:latin typeface="Codec Pro Bold"/>
                  </a:rPr>
                  <a:t>NO TUMOR</a:t>
                </a:r>
              </a:p>
            </p:txBody>
          </p:sp>
        </p:grpSp>
        <p:sp>
          <p:nvSpPr>
            <p:cNvPr id="28" name="AutoShape 28"/>
            <p:cNvSpPr/>
            <p:nvPr/>
          </p:nvSpPr>
          <p:spPr>
            <a:xfrm>
              <a:off x="7994815" y="4891780"/>
              <a:ext cx="6395852" cy="1206764"/>
            </a:xfrm>
            <a:prstGeom prst="line">
              <a:avLst/>
            </a:prstGeom>
            <a:ln w="35932" cap="rnd">
              <a:solidFill>
                <a:srgbClr val="000000"/>
              </a:solidFill>
              <a:prstDash val="solid"/>
              <a:headEnd type="none" w="sm" len="sm"/>
              <a:tailEnd type="arrow" w="med" len="sm"/>
            </a:ln>
          </p:spPr>
        </p:sp>
        <p:grpSp>
          <p:nvGrpSpPr>
            <p:cNvPr id="29" name="Group 29"/>
            <p:cNvGrpSpPr/>
            <p:nvPr/>
          </p:nvGrpSpPr>
          <p:grpSpPr>
            <a:xfrm>
              <a:off x="9593778" y="7805302"/>
              <a:ext cx="3197926" cy="934226"/>
              <a:chOff x="0" y="0"/>
              <a:chExt cx="1507067" cy="440267"/>
            </a:xfrm>
          </p:grpSpPr>
          <p:sp>
            <p:nvSpPr>
              <p:cNvPr id="30" name="Freeform 30"/>
              <p:cNvSpPr/>
              <p:nvPr/>
            </p:nvSpPr>
            <p:spPr>
              <a:xfrm>
                <a:off x="0" y="0"/>
                <a:ext cx="1507067" cy="440267"/>
              </a:xfrm>
              <a:custGeom>
                <a:avLst/>
                <a:gdLst/>
                <a:ahLst/>
                <a:cxnLst/>
                <a:rect l="l" t="t" r="r" b="b"/>
                <a:pathLst>
                  <a:path w="1507067" h="440267">
                    <a:moveTo>
                      <a:pt x="68494" y="0"/>
                    </a:moveTo>
                    <a:lnTo>
                      <a:pt x="1438572" y="0"/>
                    </a:lnTo>
                    <a:cubicBezTo>
                      <a:pt x="1476401" y="0"/>
                      <a:pt x="1507067" y="30666"/>
                      <a:pt x="1507067" y="68494"/>
                    </a:cubicBezTo>
                    <a:lnTo>
                      <a:pt x="1507067" y="371772"/>
                    </a:lnTo>
                    <a:cubicBezTo>
                      <a:pt x="1507067" y="409601"/>
                      <a:pt x="1476401" y="440267"/>
                      <a:pt x="1438572" y="440267"/>
                    </a:cubicBezTo>
                    <a:lnTo>
                      <a:pt x="68494" y="440267"/>
                    </a:lnTo>
                    <a:cubicBezTo>
                      <a:pt x="30666" y="440267"/>
                      <a:pt x="0" y="409601"/>
                      <a:pt x="0" y="371772"/>
                    </a:cubicBezTo>
                    <a:lnTo>
                      <a:pt x="0" y="68494"/>
                    </a:lnTo>
                    <a:cubicBezTo>
                      <a:pt x="0" y="30666"/>
                      <a:pt x="30666" y="0"/>
                      <a:pt x="68494" y="0"/>
                    </a:cubicBezTo>
                    <a:close/>
                  </a:path>
                </a:pathLst>
              </a:custGeom>
              <a:solidFill>
                <a:srgbClr val="FF914D"/>
              </a:solidFill>
              <a:ln w="38100" cap="rnd">
                <a:solidFill>
                  <a:srgbClr val="000000"/>
                </a:solidFill>
                <a:prstDash val="solid"/>
                <a:round/>
              </a:ln>
            </p:spPr>
          </p:sp>
          <p:sp>
            <p:nvSpPr>
              <p:cNvPr id="31" name="TextBox 31"/>
              <p:cNvSpPr txBox="1"/>
              <p:nvPr/>
            </p:nvSpPr>
            <p:spPr>
              <a:xfrm>
                <a:off x="0" y="-76200"/>
                <a:ext cx="1507067" cy="516467"/>
              </a:xfrm>
              <a:prstGeom prst="rect">
                <a:avLst/>
              </a:prstGeom>
            </p:spPr>
            <p:txBody>
              <a:bodyPr lIns="50800" tIns="50800" rIns="50800" bIns="50800" rtlCol="0" anchor="ctr"/>
              <a:lstStyle/>
              <a:p>
                <a:pPr algn="ctr">
                  <a:lnSpc>
                    <a:spcPts val="2799"/>
                  </a:lnSpc>
                </a:pPr>
                <a:r>
                  <a:rPr lang="en-US" sz="1999">
                    <a:solidFill>
                      <a:srgbClr val="000000"/>
                    </a:solidFill>
                    <a:latin typeface="Codec Pro Bold"/>
                  </a:rPr>
                  <a:t>PITUITARY</a:t>
                </a:r>
              </a:p>
            </p:txBody>
          </p:sp>
        </p:grpSp>
        <p:sp>
          <p:nvSpPr>
            <p:cNvPr id="32" name="AutoShape 32"/>
            <p:cNvSpPr/>
            <p:nvPr/>
          </p:nvSpPr>
          <p:spPr>
            <a:xfrm>
              <a:off x="7994815" y="4891780"/>
              <a:ext cx="3197926" cy="2913522"/>
            </a:xfrm>
            <a:prstGeom prst="line">
              <a:avLst/>
            </a:prstGeom>
            <a:ln w="35932" cap="rnd">
              <a:solidFill>
                <a:srgbClr val="000000"/>
              </a:solidFill>
              <a:prstDash val="solid"/>
              <a:headEnd type="none" w="sm" len="sm"/>
              <a:tailEnd type="arrow" w="med" len="sm"/>
            </a:ln>
          </p:spPr>
        </p:sp>
        <p:grpSp>
          <p:nvGrpSpPr>
            <p:cNvPr id="33" name="Group 33"/>
            <p:cNvGrpSpPr/>
            <p:nvPr/>
          </p:nvGrpSpPr>
          <p:grpSpPr>
            <a:xfrm>
              <a:off x="3197926" y="7805302"/>
              <a:ext cx="3197926" cy="934226"/>
              <a:chOff x="0" y="0"/>
              <a:chExt cx="1507067" cy="440267"/>
            </a:xfrm>
          </p:grpSpPr>
          <p:sp>
            <p:nvSpPr>
              <p:cNvPr id="34" name="Freeform 34"/>
              <p:cNvSpPr/>
              <p:nvPr/>
            </p:nvSpPr>
            <p:spPr>
              <a:xfrm>
                <a:off x="0" y="0"/>
                <a:ext cx="1507067" cy="440267"/>
              </a:xfrm>
              <a:custGeom>
                <a:avLst/>
                <a:gdLst/>
                <a:ahLst/>
                <a:cxnLst/>
                <a:rect l="l" t="t" r="r" b="b"/>
                <a:pathLst>
                  <a:path w="1507067" h="440267">
                    <a:moveTo>
                      <a:pt x="68494" y="0"/>
                    </a:moveTo>
                    <a:lnTo>
                      <a:pt x="1438572" y="0"/>
                    </a:lnTo>
                    <a:cubicBezTo>
                      <a:pt x="1476401" y="0"/>
                      <a:pt x="1507067" y="30666"/>
                      <a:pt x="1507067" y="68494"/>
                    </a:cubicBezTo>
                    <a:lnTo>
                      <a:pt x="1507067" y="371772"/>
                    </a:lnTo>
                    <a:cubicBezTo>
                      <a:pt x="1507067" y="409601"/>
                      <a:pt x="1476401" y="440267"/>
                      <a:pt x="1438572" y="440267"/>
                    </a:cubicBezTo>
                    <a:lnTo>
                      <a:pt x="68494" y="440267"/>
                    </a:lnTo>
                    <a:cubicBezTo>
                      <a:pt x="30666" y="440267"/>
                      <a:pt x="0" y="409601"/>
                      <a:pt x="0" y="371772"/>
                    </a:cubicBezTo>
                    <a:lnTo>
                      <a:pt x="0" y="68494"/>
                    </a:lnTo>
                    <a:cubicBezTo>
                      <a:pt x="0" y="30666"/>
                      <a:pt x="30666" y="0"/>
                      <a:pt x="68494" y="0"/>
                    </a:cubicBezTo>
                    <a:close/>
                  </a:path>
                </a:pathLst>
              </a:custGeom>
              <a:solidFill>
                <a:srgbClr val="FF914D"/>
              </a:solidFill>
              <a:ln w="38100" cap="rnd">
                <a:solidFill>
                  <a:srgbClr val="000000"/>
                </a:solidFill>
                <a:prstDash val="solid"/>
                <a:round/>
              </a:ln>
            </p:spPr>
          </p:sp>
          <p:sp>
            <p:nvSpPr>
              <p:cNvPr id="35" name="TextBox 35"/>
              <p:cNvSpPr txBox="1"/>
              <p:nvPr/>
            </p:nvSpPr>
            <p:spPr>
              <a:xfrm>
                <a:off x="0" y="-76200"/>
                <a:ext cx="1507067" cy="516467"/>
              </a:xfrm>
              <a:prstGeom prst="rect">
                <a:avLst/>
              </a:prstGeom>
            </p:spPr>
            <p:txBody>
              <a:bodyPr lIns="50800" tIns="50800" rIns="50800" bIns="50800" rtlCol="0" anchor="ctr"/>
              <a:lstStyle/>
              <a:p>
                <a:pPr algn="ctr">
                  <a:lnSpc>
                    <a:spcPts val="2799"/>
                  </a:lnSpc>
                </a:pPr>
                <a:r>
                  <a:rPr lang="en-US" sz="1999">
                    <a:solidFill>
                      <a:srgbClr val="000000"/>
                    </a:solidFill>
                    <a:latin typeface="Codec Pro Bold"/>
                  </a:rPr>
                  <a:t>MENINGIOMA</a:t>
                </a:r>
              </a:p>
            </p:txBody>
          </p:sp>
        </p:grpSp>
        <p:sp>
          <p:nvSpPr>
            <p:cNvPr id="36" name="AutoShape 36"/>
            <p:cNvSpPr/>
            <p:nvPr/>
          </p:nvSpPr>
          <p:spPr>
            <a:xfrm flipH="1">
              <a:off x="4796889" y="4891780"/>
              <a:ext cx="3197926" cy="2913522"/>
            </a:xfrm>
            <a:prstGeom prst="line">
              <a:avLst/>
            </a:prstGeom>
            <a:ln w="35932" cap="rnd">
              <a:solidFill>
                <a:srgbClr val="000000"/>
              </a:solidFill>
              <a:prstDash val="solid"/>
              <a:headEnd type="none" w="sm" len="sm"/>
              <a:tailEnd type="arrow" w="med" len="sm"/>
            </a:ln>
          </p:spPr>
        </p:sp>
      </p:gr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a:off x="-438797" y="0"/>
            <a:ext cx="12408450" cy="10287000"/>
            <a:chOff x="0" y="0"/>
            <a:chExt cx="3268069" cy="2709333"/>
          </a:xfrm>
        </p:grpSpPr>
        <p:sp>
          <p:nvSpPr>
            <p:cNvPr id="3" name="Freeform 3"/>
            <p:cNvSpPr/>
            <p:nvPr/>
          </p:nvSpPr>
          <p:spPr>
            <a:xfrm>
              <a:off x="0" y="0"/>
              <a:ext cx="3268069" cy="2709333"/>
            </a:xfrm>
            <a:custGeom>
              <a:avLst/>
              <a:gdLst/>
              <a:ahLst/>
              <a:cxnLst/>
              <a:rect l="l" t="t" r="r" b="b"/>
              <a:pathLst>
                <a:path w="3268069" h="2709333">
                  <a:moveTo>
                    <a:pt x="31820" y="0"/>
                  </a:moveTo>
                  <a:lnTo>
                    <a:pt x="3236249" y="0"/>
                  </a:lnTo>
                  <a:cubicBezTo>
                    <a:pt x="3253823" y="0"/>
                    <a:pt x="3268069" y="14246"/>
                    <a:pt x="3268069" y="31820"/>
                  </a:cubicBezTo>
                  <a:lnTo>
                    <a:pt x="3268069" y="2677513"/>
                  </a:lnTo>
                  <a:cubicBezTo>
                    <a:pt x="3268069" y="2695087"/>
                    <a:pt x="3253823" y="2709333"/>
                    <a:pt x="3236249" y="2709333"/>
                  </a:cubicBezTo>
                  <a:lnTo>
                    <a:pt x="31820" y="2709333"/>
                  </a:lnTo>
                  <a:cubicBezTo>
                    <a:pt x="14246" y="2709333"/>
                    <a:pt x="0" y="2695087"/>
                    <a:pt x="0" y="2677513"/>
                  </a:cubicBezTo>
                  <a:lnTo>
                    <a:pt x="0" y="31820"/>
                  </a:lnTo>
                  <a:cubicBezTo>
                    <a:pt x="0" y="14246"/>
                    <a:pt x="14246" y="0"/>
                    <a:pt x="31820" y="0"/>
                  </a:cubicBezTo>
                  <a:close/>
                </a:path>
              </a:pathLst>
            </a:custGeom>
            <a:solidFill>
              <a:srgbClr val="FFFFFF"/>
            </a:solidFill>
          </p:spPr>
        </p:sp>
        <p:sp>
          <p:nvSpPr>
            <p:cNvPr id="4" name="TextBox 4"/>
            <p:cNvSpPr txBox="1"/>
            <p:nvPr/>
          </p:nvSpPr>
          <p:spPr>
            <a:xfrm>
              <a:off x="0" y="-38100"/>
              <a:ext cx="3268069" cy="2747433"/>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1028700" y="926567"/>
          <a:ext cx="7773400" cy="8433866"/>
        </p:xfrm>
        <a:graphic>
          <a:graphicData uri="http://schemas.openxmlformats.org/drawingml/2006/table">
            <a:tbl>
              <a:tblPr/>
              <a:tblGrid>
                <a:gridCol w="7773400">
                  <a:extLst>
                    <a:ext uri="{9D8B030D-6E8A-4147-A177-3AD203B41FA5}">
                      <a16:colId xmlns:a16="http://schemas.microsoft.com/office/drawing/2014/main" val="20000"/>
                    </a:ext>
                  </a:extLst>
                </a:gridCol>
              </a:tblGrid>
              <a:tr h="1204838">
                <a:tc>
                  <a:txBody>
                    <a:bodyPr/>
                    <a:lstStyle/>
                    <a:p>
                      <a:pPr algn="ctr">
                        <a:lnSpc>
                          <a:spcPts val="3499"/>
                        </a:lnSpc>
                        <a:defRPr/>
                      </a:pPr>
                      <a:r>
                        <a:rPr lang="en-US" sz="2499">
                          <a:solidFill>
                            <a:srgbClr val="FFFFFF"/>
                          </a:solidFill>
                          <a:latin typeface="Poppins Bold"/>
                        </a:rPr>
                        <a:t>CNN Models used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97B2"/>
                    </a:solidFill>
                  </a:tcPr>
                </a:tc>
                <a:extLst>
                  <a:ext uri="{0D108BD9-81ED-4DB2-BD59-A6C34878D82A}">
                    <a16:rowId xmlns:a16="http://schemas.microsoft.com/office/drawing/2014/main" val="10000"/>
                  </a:ext>
                </a:extLst>
              </a:tr>
              <a:tr h="1204838">
                <a:tc>
                  <a:txBody>
                    <a:bodyPr/>
                    <a:lstStyle/>
                    <a:p>
                      <a:pPr algn="l">
                        <a:lnSpc>
                          <a:spcPts val="2659"/>
                        </a:lnSpc>
                        <a:defRPr/>
                      </a:pPr>
                      <a:r>
                        <a:rPr lang="en-US" sz="1899">
                          <a:solidFill>
                            <a:srgbClr val="000000"/>
                          </a:solidFill>
                          <a:latin typeface="Poppins Bold"/>
                        </a:rPr>
                        <a:t>EfficientNet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04838">
                <a:tc>
                  <a:txBody>
                    <a:bodyPr/>
                    <a:lstStyle/>
                    <a:p>
                      <a:pPr algn="l">
                        <a:lnSpc>
                          <a:spcPts val="2659"/>
                        </a:lnSpc>
                        <a:defRPr/>
                      </a:pPr>
                      <a:r>
                        <a:rPr lang="en-US" sz="1899">
                          <a:solidFill>
                            <a:srgbClr val="000000"/>
                          </a:solidFill>
                          <a:latin typeface="Poppins Bold"/>
                        </a:rPr>
                        <a:t>ResNet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04838">
                <a:tc>
                  <a:txBody>
                    <a:bodyPr/>
                    <a:lstStyle/>
                    <a:p>
                      <a:pPr algn="l">
                        <a:lnSpc>
                          <a:spcPts val="2659"/>
                        </a:lnSpc>
                        <a:defRPr/>
                      </a:pPr>
                      <a:r>
                        <a:rPr lang="en-US" sz="1899">
                          <a:solidFill>
                            <a:srgbClr val="000000"/>
                          </a:solidFill>
                          <a:latin typeface="Poppins Bold"/>
                        </a:rPr>
                        <a:t>DenseNet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04838">
                <a:tc>
                  <a:txBody>
                    <a:bodyPr/>
                    <a:lstStyle/>
                    <a:p>
                      <a:pPr algn="l">
                        <a:lnSpc>
                          <a:spcPts val="2659"/>
                        </a:lnSpc>
                        <a:defRPr/>
                      </a:pPr>
                      <a:r>
                        <a:rPr lang="en-US" sz="1899">
                          <a:solidFill>
                            <a:srgbClr val="000000"/>
                          </a:solidFill>
                          <a:latin typeface="Poppins Bold"/>
                        </a:rPr>
                        <a:t>MobileNet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04838">
                <a:tc>
                  <a:txBody>
                    <a:bodyPr/>
                    <a:lstStyle/>
                    <a:p>
                      <a:pPr algn="l">
                        <a:lnSpc>
                          <a:spcPts val="2659"/>
                        </a:lnSpc>
                        <a:defRPr/>
                      </a:pPr>
                      <a:r>
                        <a:rPr lang="en-US" sz="1899">
                          <a:solidFill>
                            <a:srgbClr val="000000"/>
                          </a:solidFill>
                          <a:latin typeface="Poppins Bold"/>
                        </a:rPr>
                        <a:t>Xception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204838">
                <a:tc>
                  <a:txBody>
                    <a:bodyPr/>
                    <a:lstStyle/>
                    <a:p>
                      <a:pPr algn="l">
                        <a:lnSpc>
                          <a:spcPts val="2659"/>
                        </a:lnSpc>
                        <a:defRPr/>
                      </a:pPr>
                      <a:r>
                        <a:rPr lang="en-US" sz="1899">
                          <a:solidFill>
                            <a:srgbClr val="000000"/>
                          </a:solidFill>
                          <a:latin typeface="Poppins Bold"/>
                        </a:rPr>
                        <a:t>Inception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Freeform 6"/>
          <p:cNvSpPr/>
          <p:nvPr/>
        </p:nvSpPr>
        <p:spPr>
          <a:xfrm>
            <a:off x="11133677" y="2033156"/>
            <a:ext cx="6125623" cy="6047661"/>
          </a:xfrm>
          <a:custGeom>
            <a:avLst/>
            <a:gdLst/>
            <a:ahLst/>
            <a:cxnLst/>
            <a:rect l="l" t="t" r="r" b="b"/>
            <a:pathLst>
              <a:path w="6125623" h="6047661">
                <a:moveTo>
                  <a:pt x="0" y="0"/>
                </a:moveTo>
                <a:lnTo>
                  <a:pt x="6125623" y="0"/>
                </a:lnTo>
                <a:lnTo>
                  <a:pt x="6125623" y="6047660"/>
                </a:lnTo>
                <a:lnTo>
                  <a:pt x="0" y="6047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768</Words>
  <Application>Microsoft Office PowerPoint</Application>
  <PresentationFormat>Custom</PresentationFormat>
  <Paragraphs>173</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Antonio Bold</vt:lpstr>
      <vt:lpstr>Canva Sans</vt:lpstr>
      <vt:lpstr>Cy Grotesk Key Bold</vt:lpstr>
      <vt:lpstr>Canva Sans Bold</vt:lpstr>
      <vt:lpstr>Antonio Ultra-Bold</vt:lpstr>
      <vt:lpstr>Arial</vt:lpstr>
      <vt:lpstr>TT Commons Pro Bold</vt:lpstr>
      <vt:lpstr>Poppins Bold</vt:lpstr>
      <vt:lpstr>Poppins</vt:lpstr>
      <vt:lpstr>Calibri</vt:lpstr>
      <vt:lpstr>Codec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detection using cnn</dc:title>
  <cp:lastModifiedBy>Anshul M</cp:lastModifiedBy>
  <cp:revision>2</cp:revision>
  <dcterms:created xsi:type="dcterms:W3CDTF">2006-08-16T00:00:00Z</dcterms:created>
  <dcterms:modified xsi:type="dcterms:W3CDTF">2024-05-13T05:09:47Z</dcterms:modified>
  <dc:identifier>DAGE_wSA65Q</dc:identifier>
</cp:coreProperties>
</file>